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D65D98-529D-084E-9E06-D23E0F64B01B}" v="49" dt="2022-02-10T17:41:21.91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718"/>
  </p:normalViewPr>
  <p:slideViewPr>
    <p:cSldViewPr>
      <p:cViewPr varScale="1">
        <p:scale>
          <a:sx n="72" d="100"/>
          <a:sy n="72" d="100"/>
        </p:scale>
        <p:origin x="47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565015" cy="249554"/>
          </a:xfrm>
          <a:custGeom>
            <a:avLst/>
            <a:gdLst/>
            <a:ahLst/>
            <a:cxnLst/>
            <a:rect l="l" t="t" r="r" b="b"/>
            <a:pathLst>
              <a:path w="4565015" h="249554">
                <a:moveTo>
                  <a:pt x="4426200" y="0"/>
                </a:moveTo>
                <a:lnTo>
                  <a:pt x="0" y="0"/>
                </a:lnTo>
                <a:lnTo>
                  <a:pt x="0" y="249234"/>
                </a:lnTo>
                <a:lnTo>
                  <a:pt x="4564607" y="249234"/>
                </a:lnTo>
                <a:lnTo>
                  <a:pt x="4426200" y="0"/>
                </a:lnTo>
                <a:close/>
              </a:path>
            </a:pathLst>
          </a:custGeom>
          <a:solidFill>
            <a:srgbClr val="5557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5575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5575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5575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1454" y="680108"/>
            <a:ext cx="688949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5575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1454" y="680108"/>
            <a:ext cx="40170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The</a:t>
            </a:r>
            <a:r>
              <a:rPr spc="75" dirty="0"/>
              <a:t> </a:t>
            </a:r>
            <a:r>
              <a:rPr spc="-30" dirty="0"/>
              <a:t>time</a:t>
            </a:r>
            <a:r>
              <a:rPr spc="80" dirty="0"/>
              <a:t> </a:t>
            </a:r>
            <a:r>
              <a:rPr spc="20" dirty="0"/>
              <a:t>is</a:t>
            </a:r>
            <a:r>
              <a:rPr spc="80" dirty="0"/>
              <a:t> </a:t>
            </a:r>
            <a:r>
              <a:rPr spc="-95" dirty="0"/>
              <a:t>now:</a:t>
            </a:r>
          </a:p>
          <a:p>
            <a:pPr marL="12700">
              <a:lnSpc>
                <a:spcPct val="100000"/>
              </a:lnSpc>
            </a:pPr>
            <a:r>
              <a:rPr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Let’s</a:t>
            </a:r>
            <a:r>
              <a:rPr b="1" spc="-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talk</a:t>
            </a:r>
            <a:r>
              <a:rPr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about</a:t>
            </a:r>
            <a:r>
              <a:rPr b="1" spc="-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estate</a:t>
            </a:r>
            <a:r>
              <a:rPr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b="1" spc="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758619"/>
            <a:ext cx="3427095" cy="913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5" dirty="0">
                <a:solidFill>
                  <a:srgbClr val="231F20"/>
                </a:solidFill>
                <a:latin typeface="Arial"/>
                <a:cs typeface="Arial"/>
              </a:rPr>
              <a:t>Where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31F20"/>
                </a:solidFill>
                <a:latin typeface="Arial"/>
                <a:cs typeface="Arial"/>
              </a:rPr>
              <a:t>ther</a:t>
            </a:r>
            <a:r>
              <a:rPr sz="1800" b="1" spc="-11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800" b="1" spc="-295" dirty="0">
                <a:solidFill>
                  <a:srgbClr val="231F20"/>
                </a:solidFill>
                <a:latin typeface="Arial"/>
                <a:cs typeface="Arial"/>
              </a:rPr>
              <a:t>’</a:t>
            </a:r>
            <a:r>
              <a:rPr sz="1800" b="1" spc="-8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45" dirty="0">
                <a:solidFill>
                  <a:srgbClr val="231F20"/>
                </a:solidFill>
                <a:latin typeface="Arial"/>
                <a:cs typeface="Arial"/>
              </a:rPr>
              <a:t>will,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31F20"/>
                </a:solidFill>
                <a:latin typeface="Arial"/>
                <a:cs typeface="Arial"/>
              </a:rPr>
              <a:t>ther</a:t>
            </a:r>
            <a:r>
              <a:rPr sz="1800" b="1" spc="-10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800" b="1" spc="-295" dirty="0">
                <a:solidFill>
                  <a:srgbClr val="231F20"/>
                </a:solidFill>
                <a:latin typeface="Arial"/>
                <a:cs typeface="Arial"/>
              </a:rPr>
              <a:t>’</a:t>
            </a:r>
            <a:r>
              <a:rPr sz="1800" b="1" spc="-8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75" dirty="0">
                <a:solidFill>
                  <a:srgbClr val="231F20"/>
                </a:solidFill>
                <a:latin typeface="Arial"/>
                <a:cs typeface="Arial"/>
              </a:rPr>
              <a:t>way</a:t>
            </a:r>
            <a:endParaRPr sz="1800" dirty="0">
              <a:latin typeface="Arial"/>
              <a:cs typeface="Arial"/>
            </a:endParaRPr>
          </a:p>
          <a:p>
            <a:pPr marL="12700" marR="1358265">
              <a:lnSpc>
                <a:spcPct val="100000"/>
              </a:lnSpc>
              <a:spcBef>
                <a:spcPts val="1465"/>
              </a:spcBef>
            </a:pPr>
            <a:r>
              <a:rPr sz="1400" spc="-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4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1F20"/>
                </a:solidFill>
                <a:latin typeface="Arial"/>
                <a:cs typeface="Arial"/>
              </a:rPr>
              <a:t>number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1F20"/>
                </a:solidFill>
                <a:latin typeface="Arial"/>
                <a:cs typeface="Arial"/>
              </a:rPr>
              <a:t>Americans </a:t>
            </a:r>
            <a:r>
              <a:rPr sz="1400" spc="-3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2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14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4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25" dirty="0">
                <a:solidFill>
                  <a:srgbClr val="231F20"/>
                </a:solidFill>
                <a:latin typeface="Arial"/>
                <a:cs typeface="Arial"/>
              </a:rPr>
              <a:t>will</a:t>
            </a:r>
            <a:r>
              <a:rPr sz="14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25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4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"/>
                <a:cs typeface="Arial"/>
              </a:rPr>
              <a:t>declining.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85232" y="2219466"/>
            <a:ext cx="1901189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Wh</a:t>
            </a:r>
            <a:r>
              <a:rPr sz="1400" spc="-35" dirty="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sz="14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sz="14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"/>
                <a:cs typeface="Arial"/>
              </a:rPr>
              <a:t>yo</a:t>
            </a:r>
            <a:r>
              <a:rPr sz="1400" spc="-10" dirty="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sz="14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"/>
                <a:cs typeface="Arial"/>
              </a:rPr>
              <a:t>need</a:t>
            </a:r>
            <a:r>
              <a:rPr sz="14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4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"/>
                <a:cs typeface="Arial"/>
              </a:rPr>
              <a:t>will?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01158" y="5159744"/>
            <a:ext cx="166941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solidFill>
                  <a:srgbClr val="555759"/>
                </a:solidFill>
                <a:latin typeface="Calibri"/>
                <a:cs typeface="Calibri"/>
              </a:rPr>
              <a:t>PROTECT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-85" dirty="0">
                <a:solidFill>
                  <a:srgbClr val="555759"/>
                </a:solidFill>
                <a:latin typeface="Calibri"/>
                <a:cs typeface="Calibri"/>
              </a:rPr>
              <a:t>YOUR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20" dirty="0">
                <a:solidFill>
                  <a:srgbClr val="555759"/>
                </a:solidFill>
                <a:latin typeface="Calibri"/>
                <a:cs typeface="Calibri"/>
              </a:rPr>
              <a:t>ASSETS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434843" y="4171856"/>
            <a:ext cx="791210" cy="884555"/>
            <a:chOff x="5434843" y="4171856"/>
            <a:chExt cx="791210" cy="884555"/>
          </a:xfrm>
        </p:grpSpPr>
        <p:sp>
          <p:nvSpPr>
            <p:cNvPr id="7" name="object 7"/>
            <p:cNvSpPr/>
            <p:nvPr/>
          </p:nvSpPr>
          <p:spPr>
            <a:xfrm>
              <a:off x="5441193" y="4524517"/>
              <a:ext cx="778510" cy="525780"/>
            </a:xfrm>
            <a:custGeom>
              <a:avLst/>
              <a:gdLst/>
              <a:ahLst/>
              <a:cxnLst/>
              <a:rect l="l" t="t" r="r" b="b"/>
              <a:pathLst>
                <a:path w="778510" h="525779">
                  <a:moveTo>
                    <a:pt x="155651" y="525348"/>
                  </a:moveTo>
                  <a:lnTo>
                    <a:pt x="155651" y="504558"/>
                  </a:lnTo>
                  <a:lnTo>
                    <a:pt x="154829" y="495950"/>
                  </a:lnTo>
                  <a:lnTo>
                    <a:pt x="152423" y="487719"/>
                  </a:lnTo>
                  <a:lnTo>
                    <a:pt x="148519" y="480082"/>
                  </a:lnTo>
                  <a:lnTo>
                    <a:pt x="143205" y="473252"/>
                  </a:lnTo>
                  <a:lnTo>
                    <a:pt x="21882" y="344703"/>
                  </a:lnTo>
                  <a:lnTo>
                    <a:pt x="12547" y="333324"/>
                  </a:lnTo>
                  <a:lnTo>
                    <a:pt x="5683" y="320462"/>
                  </a:lnTo>
                  <a:lnTo>
                    <a:pt x="1447" y="306509"/>
                  </a:lnTo>
                  <a:lnTo>
                    <a:pt x="0" y="291858"/>
                  </a:lnTo>
                  <a:lnTo>
                    <a:pt x="0" y="48640"/>
                  </a:lnTo>
                  <a:lnTo>
                    <a:pt x="3821" y="29709"/>
                  </a:lnTo>
                  <a:lnTo>
                    <a:pt x="14243" y="14247"/>
                  </a:lnTo>
                  <a:lnTo>
                    <a:pt x="29703" y="3822"/>
                  </a:lnTo>
                  <a:lnTo>
                    <a:pt x="48641" y="0"/>
                  </a:lnTo>
                  <a:lnTo>
                    <a:pt x="67572" y="3822"/>
                  </a:lnTo>
                  <a:lnTo>
                    <a:pt x="83034" y="14247"/>
                  </a:lnTo>
                  <a:lnTo>
                    <a:pt x="93459" y="29709"/>
                  </a:lnTo>
                  <a:lnTo>
                    <a:pt x="97282" y="48640"/>
                  </a:lnTo>
                  <a:lnTo>
                    <a:pt x="97282" y="233489"/>
                  </a:lnTo>
                </a:path>
                <a:path w="778510" h="525779">
                  <a:moveTo>
                    <a:pt x="210502" y="369709"/>
                  </a:moveTo>
                  <a:lnTo>
                    <a:pt x="110096" y="269316"/>
                  </a:lnTo>
                  <a:lnTo>
                    <a:pt x="100480" y="254829"/>
                  </a:lnTo>
                  <a:lnTo>
                    <a:pt x="97275" y="238355"/>
                  </a:lnTo>
                  <a:lnTo>
                    <a:pt x="100480" y="221883"/>
                  </a:lnTo>
                  <a:lnTo>
                    <a:pt x="110096" y="207403"/>
                  </a:lnTo>
                  <a:lnTo>
                    <a:pt x="124583" y="197781"/>
                  </a:lnTo>
                  <a:lnTo>
                    <a:pt x="141057" y="194573"/>
                  </a:lnTo>
                  <a:lnTo>
                    <a:pt x="157529" y="197781"/>
                  </a:lnTo>
                  <a:lnTo>
                    <a:pt x="172008" y="207403"/>
                  </a:lnTo>
                  <a:lnTo>
                    <a:pt x="319913" y="355307"/>
                  </a:lnTo>
                  <a:lnTo>
                    <a:pt x="325475" y="360857"/>
                  </a:lnTo>
                  <a:lnTo>
                    <a:pt x="336029" y="373728"/>
                  </a:lnTo>
                  <a:lnTo>
                    <a:pt x="343795" y="388272"/>
                  </a:lnTo>
                  <a:lnTo>
                    <a:pt x="348589" y="404047"/>
                  </a:lnTo>
                  <a:lnTo>
                    <a:pt x="350227" y="420611"/>
                  </a:lnTo>
                  <a:lnTo>
                    <a:pt x="350227" y="525348"/>
                  </a:lnTo>
                </a:path>
                <a:path w="778510" h="525779">
                  <a:moveTo>
                    <a:pt x="622630" y="525348"/>
                  </a:moveTo>
                  <a:lnTo>
                    <a:pt x="622630" y="504558"/>
                  </a:lnTo>
                  <a:lnTo>
                    <a:pt x="623449" y="495950"/>
                  </a:lnTo>
                  <a:lnTo>
                    <a:pt x="625851" y="487719"/>
                  </a:lnTo>
                  <a:lnTo>
                    <a:pt x="629750" y="480082"/>
                  </a:lnTo>
                  <a:lnTo>
                    <a:pt x="635063" y="473252"/>
                  </a:lnTo>
                  <a:lnTo>
                    <a:pt x="756399" y="344703"/>
                  </a:lnTo>
                  <a:lnTo>
                    <a:pt x="765728" y="333324"/>
                  </a:lnTo>
                  <a:lnTo>
                    <a:pt x="772593" y="320462"/>
                  </a:lnTo>
                  <a:lnTo>
                    <a:pt x="776832" y="306509"/>
                  </a:lnTo>
                  <a:lnTo>
                    <a:pt x="778281" y="291858"/>
                  </a:lnTo>
                  <a:lnTo>
                    <a:pt x="778281" y="48640"/>
                  </a:lnTo>
                  <a:lnTo>
                    <a:pt x="774458" y="29709"/>
                  </a:lnTo>
                  <a:lnTo>
                    <a:pt x="764033" y="14247"/>
                  </a:lnTo>
                  <a:lnTo>
                    <a:pt x="748572" y="3822"/>
                  </a:lnTo>
                  <a:lnTo>
                    <a:pt x="729640" y="0"/>
                  </a:lnTo>
                  <a:lnTo>
                    <a:pt x="710708" y="3822"/>
                  </a:lnTo>
                  <a:lnTo>
                    <a:pt x="695247" y="14247"/>
                  </a:lnTo>
                  <a:lnTo>
                    <a:pt x="684822" y="29709"/>
                  </a:lnTo>
                  <a:lnTo>
                    <a:pt x="680999" y="48640"/>
                  </a:lnTo>
                  <a:lnTo>
                    <a:pt x="680999" y="233489"/>
                  </a:lnTo>
                </a:path>
                <a:path w="778510" h="525779">
                  <a:moveTo>
                    <a:pt x="567778" y="369709"/>
                  </a:moveTo>
                  <a:lnTo>
                    <a:pt x="668172" y="269316"/>
                  </a:lnTo>
                  <a:lnTo>
                    <a:pt x="677795" y="254829"/>
                  </a:lnTo>
                  <a:lnTo>
                    <a:pt x="681002" y="238355"/>
                  </a:lnTo>
                  <a:lnTo>
                    <a:pt x="677795" y="221883"/>
                  </a:lnTo>
                  <a:lnTo>
                    <a:pt x="668172" y="207403"/>
                  </a:lnTo>
                  <a:lnTo>
                    <a:pt x="653690" y="197781"/>
                  </a:lnTo>
                  <a:lnTo>
                    <a:pt x="637216" y="194573"/>
                  </a:lnTo>
                  <a:lnTo>
                    <a:pt x="620741" y="197781"/>
                  </a:lnTo>
                  <a:lnTo>
                    <a:pt x="606259" y="207403"/>
                  </a:lnTo>
                  <a:lnTo>
                    <a:pt x="458355" y="355307"/>
                  </a:lnTo>
                  <a:lnTo>
                    <a:pt x="452805" y="360857"/>
                  </a:lnTo>
                  <a:lnTo>
                    <a:pt x="442251" y="373728"/>
                  </a:lnTo>
                  <a:lnTo>
                    <a:pt x="434486" y="388272"/>
                  </a:lnTo>
                  <a:lnTo>
                    <a:pt x="429692" y="404047"/>
                  </a:lnTo>
                  <a:lnTo>
                    <a:pt x="428053" y="420611"/>
                  </a:lnTo>
                  <a:lnTo>
                    <a:pt x="428053" y="525348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06185" y="4178206"/>
              <a:ext cx="445134" cy="466725"/>
            </a:xfrm>
            <a:custGeom>
              <a:avLst/>
              <a:gdLst/>
              <a:ahLst/>
              <a:cxnLst/>
              <a:rect l="l" t="t" r="r" b="b"/>
              <a:pathLst>
                <a:path w="445135" h="466725">
                  <a:moveTo>
                    <a:pt x="222516" y="466242"/>
                  </a:moveTo>
                  <a:lnTo>
                    <a:pt x="42379" y="466242"/>
                  </a:lnTo>
                  <a:lnTo>
                    <a:pt x="42379" y="233121"/>
                  </a:lnTo>
                  <a:lnTo>
                    <a:pt x="222516" y="52984"/>
                  </a:lnTo>
                  <a:lnTo>
                    <a:pt x="402653" y="233121"/>
                  </a:lnTo>
                  <a:lnTo>
                    <a:pt x="402653" y="466242"/>
                  </a:lnTo>
                  <a:lnTo>
                    <a:pt x="222516" y="466242"/>
                  </a:lnTo>
                  <a:close/>
                </a:path>
                <a:path w="445135" h="466725">
                  <a:moveTo>
                    <a:pt x="445033" y="222529"/>
                  </a:moveTo>
                  <a:lnTo>
                    <a:pt x="222516" y="0"/>
                  </a:lnTo>
                  <a:lnTo>
                    <a:pt x="0" y="222529"/>
                  </a:lnTo>
                </a:path>
              </a:pathLst>
            </a:custGeom>
            <a:ln w="12700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838254" y="3678077"/>
            <a:ext cx="19951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solidFill>
                  <a:srgbClr val="555759"/>
                </a:solidFill>
                <a:latin typeface="Calibri"/>
                <a:cs typeface="Calibri"/>
              </a:rPr>
              <a:t>PROTECT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-85" dirty="0">
                <a:solidFill>
                  <a:srgbClr val="555759"/>
                </a:solidFill>
                <a:latin typeface="Calibri"/>
                <a:cs typeface="Calibri"/>
              </a:rPr>
              <a:t>YOUR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-75" dirty="0">
                <a:solidFill>
                  <a:srgbClr val="555759"/>
                </a:solidFill>
                <a:latin typeface="Calibri"/>
                <a:cs typeface="Calibri"/>
              </a:rPr>
              <a:t>LOVED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-50" dirty="0">
                <a:solidFill>
                  <a:srgbClr val="555759"/>
                </a:solidFill>
                <a:latin typeface="Calibri"/>
                <a:cs typeface="Calibri"/>
              </a:rPr>
              <a:t>ONES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40361" y="2747331"/>
            <a:ext cx="789940" cy="833119"/>
            <a:chOff x="5440361" y="2747331"/>
            <a:chExt cx="789940" cy="833119"/>
          </a:xfrm>
        </p:grpSpPr>
        <p:sp>
          <p:nvSpPr>
            <p:cNvPr id="11" name="object 11"/>
            <p:cNvSpPr/>
            <p:nvPr/>
          </p:nvSpPr>
          <p:spPr>
            <a:xfrm>
              <a:off x="5446711" y="3048919"/>
              <a:ext cx="777240" cy="525145"/>
            </a:xfrm>
            <a:custGeom>
              <a:avLst/>
              <a:gdLst/>
              <a:ahLst/>
              <a:cxnLst/>
              <a:rect l="l" t="t" r="r" b="b"/>
              <a:pathLst>
                <a:path w="777239" h="525145">
                  <a:moveTo>
                    <a:pt x="155448" y="524637"/>
                  </a:moveTo>
                  <a:lnTo>
                    <a:pt x="155448" y="503872"/>
                  </a:lnTo>
                  <a:lnTo>
                    <a:pt x="154628" y="495274"/>
                  </a:lnTo>
                  <a:lnTo>
                    <a:pt x="152228" y="487054"/>
                  </a:lnTo>
                  <a:lnTo>
                    <a:pt x="148332" y="479430"/>
                  </a:lnTo>
                  <a:lnTo>
                    <a:pt x="143027" y="472617"/>
                  </a:lnTo>
                  <a:lnTo>
                    <a:pt x="21856" y="344246"/>
                  </a:lnTo>
                  <a:lnTo>
                    <a:pt x="12537" y="332873"/>
                  </a:lnTo>
                  <a:lnTo>
                    <a:pt x="5680" y="320027"/>
                  </a:lnTo>
                  <a:lnTo>
                    <a:pt x="1447" y="306095"/>
                  </a:lnTo>
                  <a:lnTo>
                    <a:pt x="0" y="291465"/>
                  </a:lnTo>
                  <a:lnTo>
                    <a:pt x="0" y="48577"/>
                  </a:lnTo>
                  <a:lnTo>
                    <a:pt x="3816" y="29671"/>
                  </a:lnTo>
                  <a:lnTo>
                    <a:pt x="14225" y="14230"/>
                  </a:lnTo>
                  <a:lnTo>
                    <a:pt x="29666" y="3818"/>
                  </a:lnTo>
                  <a:lnTo>
                    <a:pt x="48577" y="0"/>
                  </a:lnTo>
                  <a:lnTo>
                    <a:pt x="67488" y="3818"/>
                  </a:lnTo>
                  <a:lnTo>
                    <a:pt x="82929" y="14230"/>
                  </a:lnTo>
                  <a:lnTo>
                    <a:pt x="93338" y="29671"/>
                  </a:lnTo>
                  <a:lnTo>
                    <a:pt x="97155" y="48577"/>
                  </a:lnTo>
                  <a:lnTo>
                    <a:pt x="97155" y="233172"/>
                  </a:lnTo>
                </a:path>
                <a:path w="777239" h="525145">
                  <a:moveTo>
                    <a:pt x="210223" y="369201"/>
                  </a:moveTo>
                  <a:lnTo>
                    <a:pt x="109956" y="268947"/>
                  </a:lnTo>
                  <a:lnTo>
                    <a:pt x="100355" y="254481"/>
                  </a:lnTo>
                  <a:lnTo>
                    <a:pt x="97155" y="238029"/>
                  </a:lnTo>
                  <a:lnTo>
                    <a:pt x="100355" y="221577"/>
                  </a:lnTo>
                  <a:lnTo>
                    <a:pt x="109956" y="207111"/>
                  </a:lnTo>
                  <a:lnTo>
                    <a:pt x="124422" y="197510"/>
                  </a:lnTo>
                  <a:lnTo>
                    <a:pt x="140874" y="194310"/>
                  </a:lnTo>
                  <a:lnTo>
                    <a:pt x="157326" y="197510"/>
                  </a:lnTo>
                  <a:lnTo>
                    <a:pt x="171792" y="207111"/>
                  </a:lnTo>
                  <a:lnTo>
                    <a:pt x="319493" y="354825"/>
                  </a:lnTo>
                  <a:lnTo>
                    <a:pt x="325043" y="360362"/>
                  </a:lnTo>
                  <a:lnTo>
                    <a:pt x="335581" y="373221"/>
                  </a:lnTo>
                  <a:lnTo>
                    <a:pt x="343334" y="387748"/>
                  </a:lnTo>
                  <a:lnTo>
                    <a:pt x="348121" y="403501"/>
                  </a:lnTo>
                  <a:lnTo>
                    <a:pt x="349758" y="420039"/>
                  </a:lnTo>
                  <a:lnTo>
                    <a:pt x="349758" y="524637"/>
                  </a:lnTo>
                </a:path>
                <a:path w="777239" h="525145">
                  <a:moveTo>
                    <a:pt x="621792" y="524637"/>
                  </a:moveTo>
                  <a:lnTo>
                    <a:pt x="621792" y="503872"/>
                  </a:lnTo>
                  <a:lnTo>
                    <a:pt x="622611" y="495274"/>
                  </a:lnTo>
                  <a:lnTo>
                    <a:pt x="625011" y="487054"/>
                  </a:lnTo>
                  <a:lnTo>
                    <a:pt x="628907" y="479430"/>
                  </a:lnTo>
                  <a:lnTo>
                    <a:pt x="634212" y="472617"/>
                  </a:lnTo>
                  <a:lnTo>
                    <a:pt x="755383" y="344246"/>
                  </a:lnTo>
                  <a:lnTo>
                    <a:pt x="764702" y="332873"/>
                  </a:lnTo>
                  <a:lnTo>
                    <a:pt x="771559" y="320027"/>
                  </a:lnTo>
                  <a:lnTo>
                    <a:pt x="775792" y="306095"/>
                  </a:lnTo>
                  <a:lnTo>
                    <a:pt x="777240" y="291465"/>
                  </a:lnTo>
                  <a:lnTo>
                    <a:pt x="777240" y="48577"/>
                  </a:lnTo>
                  <a:lnTo>
                    <a:pt x="773423" y="29671"/>
                  </a:lnTo>
                  <a:lnTo>
                    <a:pt x="763014" y="14230"/>
                  </a:lnTo>
                  <a:lnTo>
                    <a:pt x="747573" y="3818"/>
                  </a:lnTo>
                  <a:lnTo>
                    <a:pt x="728662" y="0"/>
                  </a:lnTo>
                  <a:lnTo>
                    <a:pt x="709751" y="3818"/>
                  </a:lnTo>
                  <a:lnTo>
                    <a:pt x="694310" y="14230"/>
                  </a:lnTo>
                  <a:lnTo>
                    <a:pt x="683901" y="29671"/>
                  </a:lnTo>
                  <a:lnTo>
                    <a:pt x="680085" y="48577"/>
                  </a:lnTo>
                  <a:lnTo>
                    <a:pt x="680085" y="233172"/>
                  </a:lnTo>
                </a:path>
                <a:path w="777239" h="525145">
                  <a:moveTo>
                    <a:pt x="567016" y="369201"/>
                  </a:moveTo>
                  <a:lnTo>
                    <a:pt x="667283" y="268947"/>
                  </a:lnTo>
                  <a:lnTo>
                    <a:pt x="676884" y="254481"/>
                  </a:lnTo>
                  <a:lnTo>
                    <a:pt x="680085" y="238029"/>
                  </a:lnTo>
                  <a:lnTo>
                    <a:pt x="676884" y="221577"/>
                  </a:lnTo>
                  <a:lnTo>
                    <a:pt x="667283" y="207111"/>
                  </a:lnTo>
                  <a:lnTo>
                    <a:pt x="652817" y="197510"/>
                  </a:lnTo>
                  <a:lnTo>
                    <a:pt x="636365" y="194310"/>
                  </a:lnTo>
                  <a:lnTo>
                    <a:pt x="619913" y="197510"/>
                  </a:lnTo>
                  <a:lnTo>
                    <a:pt x="605447" y="207111"/>
                  </a:lnTo>
                  <a:lnTo>
                    <a:pt x="457746" y="354825"/>
                  </a:lnTo>
                  <a:lnTo>
                    <a:pt x="452196" y="360362"/>
                  </a:lnTo>
                  <a:lnTo>
                    <a:pt x="441658" y="373221"/>
                  </a:lnTo>
                  <a:lnTo>
                    <a:pt x="433905" y="387748"/>
                  </a:lnTo>
                  <a:lnTo>
                    <a:pt x="429118" y="403501"/>
                  </a:lnTo>
                  <a:lnTo>
                    <a:pt x="427482" y="420039"/>
                  </a:lnTo>
                  <a:lnTo>
                    <a:pt x="427482" y="524637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551746" y="2753681"/>
              <a:ext cx="567690" cy="460375"/>
            </a:xfrm>
            <a:custGeom>
              <a:avLst/>
              <a:gdLst/>
              <a:ahLst/>
              <a:cxnLst/>
              <a:rect l="l" t="t" r="r" b="b"/>
              <a:pathLst>
                <a:path w="567689" h="460375">
                  <a:moveTo>
                    <a:pt x="528247" y="37362"/>
                  </a:moveTo>
                  <a:lnTo>
                    <a:pt x="492323" y="12454"/>
                  </a:lnTo>
                  <a:lnTo>
                    <a:pt x="451562" y="0"/>
                  </a:lnTo>
                  <a:lnTo>
                    <a:pt x="409188" y="0"/>
                  </a:lnTo>
                  <a:lnTo>
                    <a:pt x="368426" y="12454"/>
                  </a:lnTo>
                  <a:lnTo>
                    <a:pt x="332502" y="37362"/>
                  </a:lnTo>
                  <a:lnTo>
                    <a:pt x="283569" y="84339"/>
                  </a:lnTo>
                  <a:lnTo>
                    <a:pt x="234649" y="37387"/>
                  </a:lnTo>
                  <a:lnTo>
                    <a:pt x="198726" y="12479"/>
                  </a:lnTo>
                  <a:lnTo>
                    <a:pt x="157968" y="25"/>
                  </a:lnTo>
                  <a:lnTo>
                    <a:pt x="115598" y="25"/>
                  </a:lnTo>
                  <a:lnTo>
                    <a:pt x="74839" y="12479"/>
                  </a:lnTo>
                  <a:lnTo>
                    <a:pt x="38916" y="37387"/>
                  </a:lnTo>
                  <a:lnTo>
                    <a:pt x="12972" y="71875"/>
                  </a:lnTo>
                  <a:lnTo>
                    <a:pt x="0" y="111004"/>
                  </a:lnTo>
                  <a:lnTo>
                    <a:pt x="0" y="151680"/>
                  </a:lnTo>
                  <a:lnTo>
                    <a:pt x="12972" y="190809"/>
                  </a:lnTo>
                  <a:lnTo>
                    <a:pt x="38916" y="225296"/>
                  </a:lnTo>
                  <a:lnTo>
                    <a:pt x="283582" y="460196"/>
                  </a:lnTo>
                  <a:lnTo>
                    <a:pt x="528247" y="225284"/>
                  </a:lnTo>
                  <a:lnTo>
                    <a:pt x="554192" y="190795"/>
                  </a:lnTo>
                  <a:lnTo>
                    <a:pt x="567164" y="151663"/>
                  </a:lnTo>
                  <a:lnTo>
                    <a:pt x="567164" y="110983"/>
                  </a:lnTo>
                  <a:lnTo>
                    <a:pt x="554192" y="71851"/>
                  </a:lnTo>
                  <a:lnTo>
                    <a:pt x="528247" y="37362"/>
                  </a:lnTo>
                  <a:close/>
                </a:path>
              </a:pathLst>
            </a:custGeom>
            <a:ln w="12699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4459223" y="2258205"/>
            <a:ext cx="0" cy="3102610"/>
          </a:xfrm>
          <a:custGeom>
            <a:avLst/>
            <a:gdLst/>
            <a:ahLst/>
            <a:cxnLst/>
            <a:rect l="l" t="t" r="r" b="b"/>
            <a:pathLst>
              <a:path h="3102610">
                <a:moveTo>
                  <a:pt x="0" y="0"/>
                </a:moveTo>
                <a:lnTo>
                  <a:pt x="0" y="3102203"/>
                </a:lnTo>
              </a:path>
            </a:pathLst>
          </a:custGeom>
          <a:ln w="3175">
            <a:solidFill>
              <a:srgbClr val="5557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7200" y="5682524"/>
            <a:ext cx="6791959" cy="0"/>
          </a:xfrm>
          <a:custGeom>
            <a:avLst/>
            <a:gdLst/>
            <a:ahLst/>
            <a:cxnLst/>
            <a:rect l="l" t="t" r="r" b="b"/>
            <a:pathLst>
              <a:path w="6791959">
                <a:moveTo>
                  <a:pt x="0" y="0"/>
                </a:moveTo>
                <a:lnTo>
                  <a:pt x="6791959" y="0"/>
                </a:lnTo>
              </a:path>
            </a:pathLst>
          </a:custGeom>
          <a:ln w="3175">
            <a:solidFill>
              <a:srgbClr val="5557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720600" y="6653320"/>
            <a:ext cx="442595" cy="342900"/>
            <a:chOff x="720600" y="6653320"/>
            <a:chExt cx="442595" cy="342900"/>
          </a:xfrm>
        </p:grpSpPr>
        <p:sp>
          <p:nvSpPr>
            <p:cNvPr id="25" name="object 25"/>
            <p:cNvSpPr/>
            <p:nvPr/>
          </p:nvSpPr>
          <p:spPr>
            <a:xfrm>
              <a:off x="726950" y="6659670"/>
              <a:ext cx="429895" cy="283210"/>
            </a:xfrm>
            <a:custGeom>
              <a:avLst/>
              <a:gdLst/>
              <a:ahLst/>
              <a:cxnLst/>
              <a:rect l="l" t="t" r="r" b="b"/>
              <a:pathLst>
                <a:path w="429894" h="283209">
                  <a:moveTo>
                    <a:pt x="0" y="0"/>
                  </a:moveTo>
                  <a:lnTo>
                    <a:pt x="0" y="282625"/>
                  </a:lnTo>
                  <a:lnTo>
                    <a:pt x="429590" y="282625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105672" y="6895011"/>
              <a:ext cx="51435" cy="94615"/>
            </a:xfrm>
            <a:custGeom>
              <a:avLst/>
              <a:gdLst/>
              <a:ahLst/>
              <a:cxnLst/>
              <a:rect l="l" t="t" r="r" b="b"/>
              <a:pathLst>
                <a:path w="51434" h="94615">
                  <a:moveTo>
                    <a:pt x="0" y="0"/>
                  </a:moveTo>
                  <a:lnTo>
                    <a:pt x="50863" y="47294"/>
                  </a:lnTo>
                  <a:lnTo>
                    <a:pt x="0" y="94576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720600" y="7630941"/>
            <a:ext cx="442595" cy="342900"/>
            <a:chOff x="720600" y="7630941"/>
            <a:chExt cx="442595" cy="342900"/>
          </a:xfrm>
        </p:grpSpPr>
        <p:sp>
          <p:nvSpPr>
            <p:cNvPr id="28" name="object 28"/>
            <p:cNvSpPr/>
            <p:nvPr/>
          </p:nvSpPr>
          <p:spPr>
            <a:xfrm>
              <a:off x="726950" y="7637291"/>
              <a:ext cx="429895" cy="283210"/>
            </a:xfrm>
            <a:custGeom>
              <a:avLst/>
              <a:gdLst/>
              <a:ahLst/>
              <a:cxnLst/>
              <a:rect l="l" t="t" r="r" b="b"/>
              <a:pathLst>
                <a:path w="429894" h="283209">
                  <a:moveTo>
                    <a:pt x="0" y="0"/>
                  </a:moveTo>
                  <a:lnTo>
                    <a:pt x="0" y="282625"/>
                  </a:lnTo>
                  <a:lnTo>
                    <a:pt x="429590" y="282625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105672" y="7872631"/>
              <a:ext cx="51435" cy="94615"/>
            </a:xfrm>
            <a:custGeom>
              <a:avLst/>
              <a:gdLst/>
              <a:ahLst/>
              <a:cxnLst/>
              <a:rect l="l" t="t" r="r" b="b"/>
              <a:pathLst>
                <a:path w="51434" h="94615">
                  <a:moveTo>
                    <a:pt x="0" y="0"/>
                  </a:moveTo>
                  <a:lnTo>
                    <a:pt x="50863" y="47294"/>
                  </a:lnTo>
                  <a:lnTo>
                    <a:pt x="0" y="94576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41454" y="5920475"/>
            <a:ext cx="6189980" cy="302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sz="1400" spc="-15" dirty="0">
                <a:solidFill>
                  <a:srgbClr val="231F20"/>
                </a:solidFill>
                <a:latin typeface="Arial"/>
                <a:cs typeface="Arial"/>
              </a:rPr>
              <a:t>What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"/>
                <a:cs typeface="Arial"/>
              </a:rPr>
              <a:t>happens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"/>
                <a:cs typeface="Arial"/>
              </a:rPr>
              <a:t>when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1F20"/>
                </a:solidFill>
                <a:latin typeface="Arial"/>
                <a:cs typeface="Arial"/>
              </a:rPr>
              <a:t>die</a:t>
            </a:r>
            <a:r>
              <a:rPr sz="14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465" dirty="0">
                <a:solidFill>
                  <a:srgbClr val="231F20"/>
                </a:solidFill>
                <a:latin typeface="Arial"/>
                <a:cs typeface="Arial"/>
              </a:rPr>
              <a:t>…</a:t>
            </a:r>
            <a:endParaRPr sz="1400" dirty="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1575"/>
              </a:spcBef>
            </a:pPr>
            <a:r>
              <a:rPr sz="1400" b="1" spc="-9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WITHOUT</a:t>
            </a:r>
            <a:r>
              <a:rPr sz="14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b="1" spc="-7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sz="14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WILL</a:t>
            </a:r>
            <a:endParaRPr sz="14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 dirty="0">
              <a:latin typeface="Calibri"/>
              <a:cs typeface="Calibri"/>
            </a:endParaRPr>
          </a:p>
          <a:p>
            <a:pPr marL="843915" marR="5080">
              <a:lnSpc>
                <a:spcPct val="100000"/>
              </a:lnSpc>
              <a:spcBef>
                <a:spcPts val="5"/>
              </a:spcBef>
            </a:pP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die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intestate.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a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fancy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0" dirty="0">
                <a:solidFill>
                  <a:srgbClr val="231F20"/>
                </a:solidFill>
                <a:latin typeface="Arial"/>
                <a:cs typeface="Arial"/>
              </a:rPr>
              <a:t>way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saying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the </a:t>
            </a:r>
            <a:r>
              <a:rPr sz="1000" b="1" spc="-40" dirty="0">
                <a:solidFill>
                  <a:srgbClr val="231F20"/>
                </a:solidFill>
                <a:latin typeface="Arial"/>
                <a:cs typeface="Arial"/>
              </a:rPr>
              <a:t>courts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decide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what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0" dirty="0">
                <a:solidFill>
                  <a:srgbClr val="231F20"/>
                </a:solidFill>
                <a:latin typeface="Arial"/>
                <a:cs typeface="Arial"/>
              </a:rPr>
              <a:t>happens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to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assets </a:t>
            </a:r>
            <a:r>
              <a:rPr sz="1000" b="1" spc="-2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kids.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process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called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probate</a:t>
            </a:r>
            <a:r>
              <a:rPr sz="1000" spc="-30" dirty="0">
                <a:solidFill>
                  <a:srgbClr val="231F20"/>
                </a:solidFill>
                <a:latin typeface="Gill Sans MT"/>
                <a:cs typeface="Gill Sans MT"/>
              </a:rPr>
              <a:t>,</a:t>
            </a:r>
            <a:r>
              <a:rPr sz="1000" spc="-25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sometimes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costs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thousands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3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dollars.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 dirty="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</a:pPr>
            <a:r>
              <a:rPr sz="1400" b="1" spc="-7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WITH</a:t>
            </a:r>
            <a:r>
              <a:rPr sz="14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b="1" spc="-7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sz="14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WILL</a:t>
            </a:r>
            <a:endParaRPr sz="14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Calibri"/>
              <a:cs typeface="Calibri"/>
            </a:endParaRPr>
          </a:p>
          <a:p>
            <a:pPr marL="843915" marR="403225">
              <a:lnSpc>
                <a:spcPct val="100000"/>
              </a:lnSpc>
              <a:spcBef>
                <a:spcPts val="5"/>
              </a:spcBef>
            </a:pP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go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through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probate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where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court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validates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everything. 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information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1000" b="1" spc="-2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becomes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public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record,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process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often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40" dirty="0">
                <a:solidFill>
                  <a:srgbClr val="231F20"/>
                </a:solidFill>
                <a:latin typeface="Arial"/>
                <a:cs typeface="Arial"/>
              </a:rPr>
              <a:t>costs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money.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7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WITH</a:t>
            </a:r>
            <a:r>
              <a:rPr sz="14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b="1" spc="-7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sz="14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b="1" spc="-4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TRUST</a:t>
            </a:r>
            <a:endParaRPr sz="14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 dirty="0">
              <a:latin typeface="Calibri"/>
              <a:cs typeface="Calibri"/>
            </a:endParaRPr>
          </a:p>
          <a:p>
            <a:pPr marL="840105">
              <a:lnSpc>
                <a:spcPct val="100000"/>
              </a:lnSpc>
            </a:pP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bypasses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probate: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Trebuchet MS"/>
                <a:cs typeface="Trebuchet MS"/>
              </a:rPr>
              <a:t>Y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our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information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stays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private</a:t>
            </a:r>
            <a:r>
              <a:rPr sz="1000" spc="-5" dirty="0">
                <a:solidFill>
                  <a:srgbClr val="231F20"/>
                </a:solidFill>
                <a:latin typeface="Gill Sans MT"/>
                <a:cs typeface="Gill Sans MT"/>
              </a:rPr>
              <a:t>,</a:t>
            </a:r>
            <a:r>
              <a:rPr sz="1000" spc="-25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courts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stay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out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3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it.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717041" y="8592484"/>
            <a:ext cx="442595" cy="342900"/>
            <a:chOff x="717041" y="8592484"/>
            <a:chExt cx="442595" cy="342900"/>
          </a:xfrm>
        </p:grpSpPr>
        <p:sp>
          <p:nvSpPr>
            <p:cNvPr id="32" name="object 32"/>
            <p:cNvSpPr/>
            <p:nvPr/>
          </p:nvSpPr>
          <p:spPr>
            <a:xfrm>
              <a:off x="723391" y="8598834"/>
              <a:ext cx="429895" cy="283210"/>
            </a:xfrm>
            <a:custGeom>
              <a:avLst/>
              <a:gdLst/>
              <a:ahLst/>
              <a:cxnLst/>
              <a:rect l="l" t="t" r="r" b="b"/>
              <a:pathLst>
                <a:path w="429894" h="283209">
                  <a:moveTo>
                    <a:pt x="0" y="0"/>
                  </a:moveTo>
                  <a:lnTo>
                    <a:pt x="0" y="282625"/>
                  </a:lnTo>
                  <a:lnTo>
                    <a:pt x="429590" y="282625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102113" y="8834174"/>
              <a:ext cx="51435" cy="94615"/>
            </a:xfrm>
            <a:custGeom>
              <a:avLst/>
              <a:gdLst/>
              <a:ahLst/>
              <a:cxnLst/>
              <a:rect l="l" t="t" r="r" b="b"/>
              <a:pathLst>
                <a:path w="51434" h="94615">
                  <a:moveTo>
                    <a:pt x="0" y="0"/>
                  </a:moveTo>
                  <a:lnTo>
                    <a:pt x="50863" y="47294"/>
                  </a:lnTo>
                  <a:lnTo>
                    <a:pt x="0" y="94576"/>
                  </a:lnTo>
                </a:path>
              </a:pathLst>
            </a:custGeom>
            <a:ln w="12700">
              <a:solidFill>
                <a:srgbClr val="5557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93927" y="9182100"/>
            <a:ext cx="4756785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This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3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is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the </a:t>
            </a:r>
            <a:r>
              <a:rPr sz="1600" b="1" spc="-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main </a:t>
            </a:r>
            <a:r>
              <a:rPr sz="1600" b="1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reason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we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advocate </a:t>
            </a:r>
            <a:r>
              <a:rPr sz="1600" b="1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for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estate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planning. </a:t>
            </a:r>
            <a:r>
              <a:rPr sz="1600" b="1" spc="-34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It’s 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the </a:t>
            </a:r>
            <a:r>
              <a:rPr sz="1600" b="1" spc="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best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way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to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ensure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your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plans</a:t>
            </a:r>
            <a:r>
              <a:rPr sz="1600"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4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work</a:t>
            </a:r>
            <a:r>
              <a:rPr sz="16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b="1" spc="-4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out.</a:t>
            </a:r>
            <a:endParaRPr sz="16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0" y="9283700"/>
            <a:ext cx="454659" cy="249554"/>
          </a:xfrm>
          <a:custGeom>
            <a:avLst/>
            <a:gdLst/>
            <a:ahLst/>
            <a:cxnLst/>
            <a:rect l="l" t="t" r="r" b="b"/>
            <a:pathLst>
              <a:path w="454659" h="249554">
                <a:moveTo>
                  <a:pt x="454164" y="0"/>
                </a:moveTo>
                <a:lnTo>
                  <a:pt x="0" y="0"/>
                </a:lnTo>
                <a:lnTo>
                  <a:pt x="0" y="249237"/>
                </a:lnTo>
                <a:lnTo>
                  <a:pt x="454164" y="249237"/>
                </a:lnTo>
                <a:lnTo>
                  <a:pt x="454164" y="0"/>
                </a:lnTo>
                <a:close/>
              </a:path>
            </a:pathLst>
          </a:custGeom>
          <a:solidFill>
            <a:srgbClr val="5557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081432" y="4518912"/>
            <a:ext cx="839469" cy="53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spc="-55" dirty="0">
                <a:solidFill>
                  <a:srgbClr val="555759"/>
                </a:solidFill>
                <a:latin typeface="Calibri"/>
                <a:cs typeface="Calibri"/>
              </a:rPr>
              <a:t>IN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15" dirty="0">
                <a:solidFill>
                  <a:srgbClr val="555759"/>
                </a:solidFill>
                <a:latin typeface="Calibri"/>
                <a:cs typeface="Calibri"/>
              </a:rPr>
              <a:t>2005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1000" spc="-25" dirty="0">
                <a:solidFill>
                  <a:srgbClr val="555759"/>
                </a:solidFill>
                <a:latin typeface="Arial"/>
                <a:cs typeface="Arial"/>
              </a:rPr>
              <a:t>Sou</a:t>
            </a:r>
            <a:r>
              <a:rPr sz="1000" spc="-20" dirty="0">
                <a:solidFill>
                  <a:srgbClr val="555759"/>
                </a:solidFill>
                <a:latin typeface="Arial"/>
                <a:cs typeface="Arial"/>
              </a:rPr>
              <a:t>r</a:t>
            </a:r>
            <a:r>
              <a:rPr sz="1000" spc="-25" dirty="0">
                <a:solidFill>
                  <a:srgbClr val="555759"/>
                </a:solidFill>
                <a:latin typeface="Arial"/>
                <a:cs typeface="Arial"/>
              </a:rPr>
              <a:t>ce</a:t>
            </a:r>
            <a:r>
              <a:rPr sz="1000" spc="-10" dirty="0">
                <a:solidFill>
                  <a:srgbClr val="555759"/>
                </a:solidFill>
                <a:latin typeface="Arial"/>
                <a:cs typeface="Arial"/>
              </a:rPr>
              <a:t>:</a:t>
            </a:r>
            <a:r>
              <a:rPr sz="1000" spc="-35" dirty="0">
                <a:solidFill>
                  <a:srgbClr val="555759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555759"/>
                </a:solidFill>
                <a:latin typeface="Arial"/>
                <a:cs typeface="Arial"/>
              </a:rPr>
              <a:t>Gallup</a:t>
            </a:r>
            <a:endParaRPr sz="10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21802" y="3047998"/>
            <a:ext cx="682625" cy="1363980"/>
          </a:xfrm>
          <a:custGeom>
            <a:avLst/>
            <a:gdLst/>
            <a:ahLst/>
            <a:cxnLst/>
            <a:rect l="l" t="t" r="r" b="b"/>
            <a:pathLst>
              <a:path w="682625" h="1363979">
                <a:moveTo>
                  <a:pt x="682118" y="0"/>
                </a:moveTo>
                <a:lnTo>
                  <a:pt x="633193" y="1748"/>
                </a:lnTo>
                <a:lnTo>
                  <a:pt x="585150" y="6916"/>
                </a:lnTo>
                <a:lnTo>
                  <a:pt x="538112" y="15384"/>
                </a:lnTo>
                <a:lnTo>
                  <a:pt x="492204" y="27036"/>
                </a:lnTo>
                <a:lnTo>
                  <a:pt x="447551" y="41752"/>
                </a:lnTo>
                <a:lnTo>
                  <a:pt x="404276" y="59415"/>
                </a:lnTo>
                <a:lnTo>
                  <a:pt x="362504" y="79907"/>
                </a:lnTo>
                <a:lnTo>
                  <a:pt x="322360" y="103110"/>
                </a:lnTo>
                <a:lnTo>
                  <a:pt x="283967" y="128906"/>
                </a:lnTo>
                <a:lnTo>
                  <a:pt x="247450" y="157176"/>
                </a:lnTo>
                <a:lnTo>
                  <a:pt x="212934" y="187804"/>
                </a:lnTo>
                <a:lnTo>
                  <a:pt x="180542" y="220670"/>
                </a:lnTo>
                <a:lnTo>
                  <a:pt x="150400" y="255658"/>
                </a:lnTo>
                <a:lnTo>
                  <a:pt x="122630" y="292648"/>
                </a:lnTo>
                <a:lnTo>
                  <a:pt x="97359" y="331524"/>
                </a:lnTo>
                <a:lnTo>
                  <a:pt x="74710" y="372166"/>
                </a:lnTo>
                <a:lnTo>
                  <a:pt x="54806" y="414457"/>
                </a:lnTo>
                <a:lnTo>
                  <a:pt x="37774" y="458280"/>
                </a:lnTo>
                <a:lnTo>
                  <a:pt x="23737" y="503515"/>
                </a:lnTo>
                <a:lnTo>
                  <a:pt x="12819" y="550045"/>
                </a:lnTo>
                <a:lnTo>
                  <a:pt x="5145" y="597752"/>
                </a:lnTo>
                <a:lnTo>
                  <a:pt x="839" y="646518"/>
                </a:lnTo>
                <a:lnTo>
                  <a:pt x="0" y="695261"/>
                </a:lnTo>
                <a:lnTo>
                  <a:pt x="2553" y="743256"/>
                </a:lnTo>
                <a:lnTo>
                  <a:pt x="8389" y="790381"/>
                </a:lnTo>
                <a:lnTo>
                  <a:pt x="17400" y="836516"/>
                </a:lnTo>
                <a:lnTo>
                  <a:pt x="29476" y="881539"/>
                </a:lnTo>
                <a:lnTo>
                  <a:pt x="44507" y="925328"/>
                </a:lnTo>
                <a:lnTo>
                  <a:pt x="62386" y="967764"/>
                </a:lnTo>
                <a:lnTo>
                  <a:pt x="83001" y="1008723"/>
                </a:lnTo>
                <a:lnTo>
                  <a:pt x="106245" y="1048085"/>
                </a:lnTo>
                <a:lnTo>
                  <a:pt x="132007" y="1085728"/>
                </a:lnTo>
                <a:lnTo>
                  <a:pt x="160179" y="1121531"/>
                </a:lnTo>
                <a:lnTo>
                  <a:pt x="190651" y="1155374"/>
                </a:lnTo>
                <a:lnTo>
                  <a:pt x="223314" y="1187133"/>
                </a:lnTo>
                <a:lnTo>
                  <a:pt x="258059" y="1216689"/>
                </a:lnTo>
                <a:lnTo>
                  <a:pt x="294777" y="1243920"/>
                </a:lnTo>
                <a:lnTo>
                  <a:pt x="333357" y="1268704"/>
                </a:lnTo>
                <a:lnTo>
                  <a:pt x="373692" y="1290920"/>
                </a:lnTo>
                <a:lnTo>
                  <a:pt x="415672" y="1310447"/>
                </a:lnTo>
                <a:lnTo>
                  <a:pt x="459187" y="1327163"/>
                </a:lnTo>
                <a:lnTo>
                  <a:pt x="504129" y="1340948"/>
                </a:lnTo>
                <a:lnTo>
                  <a:pt x="550387" y="1351679"/>
                </a:lnTo>
                <a:lnTo>
                  <a:pt x="597853" y="1359236"/>
                </a:lnTo>
                <a:lnTo>
                  <a:pt x="646418" y="1363497"/>
                </a:lnTo>
                <a:lnTo>
                  <a:pt x="682118" y="682218"/>
                </a:lnTo>
                <a:lnTo>
                  <a:pt x="682118" y="0"/>
                </a:lnTo>
                <a:close/>
              </a:path>
            </a:pathLst>
          </a:custGeom>
          <a:solidFill>
            <a:srgbClr val="D8D8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47800" y="3046953"/>
            <a:ext cx="718185" cy="1364615"/>
          </a:xfrm>
          <a:custGeom>
            <a:avLst/>
            <a:gdLst/>
            <a:ahLst/>
            <a:cxnLst/>
            <a:rect l="l" t="t" r="r" b="b"/>
            <a:pathLst>
              <a:path w="718185" h="1364614">
                <a:moveTo>
                  <a:pt x="35699" y="0"/>
                </a:moveTo>
                <a:lnTo>
                  <a:pt x="35699" y="682218"/>
                </a:lnTo>
                <a:lnTo>
                  <a:pt x="0" y="1363497"/>
                </a:lnTo>
                <a:lnTo>
                  <a:pt x="17840" y="1364262"/>
                </a:lnTo>
                <a:lnTo>
                  <a:pt x="84421" y="1362724"/>
                </a:lnTo>
                <a:lnTo>
                  <a:pt x="132218" y="1357662"/>
                </a:lnTo>
                <a:lnTo>
                  <a:pt x="178975" y="1349366"/>
                </a:lnTo>
                <a:lnTo>
                  <a:pt x="224577" y="1337953"/>
                </a:lnTo>
                <a:lnTo>
                  <a:pt x="268907" y="1323537"/>
                </a:lnTo>
                <a:lnTo>
                  <a:pt x="311851" y="1306233"/>
                </a:lnTo>
                <a:lnTo>
                  <a:pt x="353293" y="1286158"/>
                </a:lnTo>
                <a:lnTo>
                  <a:pt x="393118" y="1263427"/>
                </a:lnTo>
                <a:lnTo>
                  <a:pt x="431210" y="1238155"/>
                </a:lnTo>
                <a:lnTo>
                  <a:pt x="467454" y="1210458"/>
                </a:lnTo>
                <a:lnTo>
                  <a:pt x="501735" y="1180450"/>
                </a:lnTo>
                <a:lnTo>
                  <a:pt x="533936" y="1148249"/>
                </a:lnTo>
                <a:lnTo>
                  <a:pt x="563943" y="1113968"/>
                </a:lnTo>
                <a:lnTo>
                  <a:pt x="591640" y="1077724"/>
                </a:lnTo>
                <a:lnTo>
                  <a:pt x="616911" y="1039631"/>
                </a:lnTo>
                <a:lnTo>
                  <a:pt x="639642" y="999807"/>
                </a:lnTo>
                <a:lnTo>
                  <a:pt x="659716" y="958365"/>
                </a:lnTo>
                <a:lnTo>
                  <a:pt x="677019" y="915421"/>
                </a:lnTo>
                <a:lnTo>
                  <a:pt x="691435" y="871091"/>
                </a:lnTo>
                <a:lnTo>
                  <a:pt x="702848" y="825490"/>
                </a:lnTo>
                <a:lnTo>
                  <a:pt x="711143" y="778734"/>
                </a:lnTo>
                <a:lnTo>
                  <a:pt x="716205" y="730938"/>
                </a:lnTo>
                <a:lnTo>
                  <a:pt x="717918" y="682218"/>
                </a:lnTo>
                <a:lnTo>
                  <a:pt x="716205" y="633496"/>
                </a:lnTo>
                <a:lnTo>
                  <a:pt x="711143" y="585699"/>
                </a:lnTo>
                <a:lnTo>
                  <a:pt x="702848" y="538942"/>
                </a:lnTo>
                <a:lnTo>
                  <a:pt x="691435" y="493341"/>
                </a:lnTo>
                <a:lnTo>
                  <a:pt x="677019" y="449010"/>
                </a:lnTo>
                <a:lnTo>
                  <a:pt x="659716" y="406066"/>
                </a:lnTo>
                <a:lnTo>
                  <a:pt x="639642" y="364624"/>
                </a:lnTo>
                <a:lnTo>
                  <a:pt x="616911" y="324799"/>
                </a:lnTo>
                <a:lnTo>
                  <a:pt x="591640" y="286707"/>
                </a:lnTo>
                <a:lnTo>
                  <a:pt x="563943" y="250463"/>
                </a:lnTo>
                <a:lnTo>
                  <a:pt x="533936" y="216183"/>
                </a:lnTo>
                <a:lnTo>
                  <a:pt x="501735" y="183981"/>
                </a:lnTo>
                <a:lnTo>
                  <a:pt x="467454" y="153975"/>
                </a:lnTo>
                <a:lnTo>
                  <a:pt x="431210" y="126278"/>
                </a:lnTo>
                <a:lnTo>
                  <a:pt x="393118" y="101006"/>
                </a:lnTo>
                <a:lnTo>
                  <a:pt x="353293" y="78276"/>
                </a:lnTo>
                <a:lnTo>
                  <a:pt x="311851" y="58201"/>
                </a:lnTo>
                <a:lnTo>
                  <a:pt x="268907" y="40898"/>
                </a:lnTo>
                <a:lnTo>
                  <a:pt x="224577" y="26483"/>
                </a:lnTo>
                <a:lnTo>
                  <a:pt x="178975" y="15069"/>
                </a:lnTo>
                <a:lnTo>
                  <a:pt x="132218" y="6774"/>
                </a:lnTo>
                <a:lnTo>
                  <a:pt x="84421" y="1712"/>
                </a:lnTo>
                <a:lnTo>
                  <a:pt x="35699" y="0"/>
                </a:lnTo>
                <a:close/>
              </a:path>
            </a:pathLst>
          </a:custGeom>
          <a:solidFill>
            <a:schemeClr val="accent4">
              <a:lumMod val="50000"/>
              <a:alpha val="95686"/>
            </a:schemeClr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000080"/>
              </a:highlight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77475" y="3489449"/>
            <a:ext cx="507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30" dirty="0">
                <a:solidFill>
                  <a:srgbClr val="FFFFFF"/>
                </a:solidFill>
                <a:latin typeface="Calibri"/>
                <a:cs typeface="Calibri"/>
              </a:rPr>
              <a:t>51%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818486" y="4518912"/>
            <a:ext cx="1131570" cy="53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spc="-55" dirty="0">
                <a:solidFill>
                  <a:srgbClr val="555759"/>
                </a:solidFill>
                <a:latin typeface="Calibri"/>
                <a:cs typeface="Calibri"/>
              </a:rPr>
              <a:t>IN</a:t>
            </a:r>
            <a:r>
              <a:rPr sz="1400" b="1" spc="-10" dirty="0">
                <a:solidFill>
                  <a:srgbClr val="555759"/>
                </a:solidFill>
                <a:latin typeface="Calibri"/>
                <a:cs typeface="Calibri"/>
              </a:rPr>
              <a:t> </a:t>
            </a:r>
            <a:r>
              <a:rPr sz="1400" b="1" spc="-60" dirty="0">
                <a:solidFill>
                  <a:srgbClr val="555759"/>
                </a:solidFill>
                <a:latin typeface="Calibri"/>
                <a:cs typeface="Calibri"/>
              </a:rPr>
              <a:t>2021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1000" spc="-25" dirty="0">
                <a:solidFill>
                  <a:srgbClr val="555759"/>
                </a:solidFill>
                <a:latin typeface="Arial"/>
                <a:cs typeface="Arial"/>
              </a:rPr>
              <a:t>Sou</a:t>
            </a:r>
            <a:r>
              <a:rPr sz="1000" spc="-20" dirty="0">
                <a:solidFill>
                  <a:srgbClr val="555759"/>
                </a:solidFill>
                <a:latin typeface="Arial"/>
                <a:cs typeface="Arial"/>
              </a:rPr>
              <a:t>r</a:t>
            </a:r>
            <a:r>
              <a:rPr sz="1000" spc="-25" dirty="0">
                <a:solidFill>
                  <a:srgbClr val="555759"/>
                </a:solidFill>
                <a:latin typeface="Arial"/>
                <a:cs typeface="Arial"/>
              </a:rPr>
              <a:t>ce</a:t>
            </a:r>
            <a:r>
              <a:rPr sz="1000" spc="-10" dirty="0">
                <a:solidFill>
                  <a:srgbClr val="555759"/>
                </a:solidFill>
                <a:latin typeface="Arial"/>
                <a:cs typeface="Arial"/>
              </a:rPr>
              <a:t>:</a:t>
            </a:r>
            <a:r>
              <a:rPr sz="1000" spc="-35" dirty="0">
                <a:solidFill>
                  <a:srgbClr val="555759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555759"/>
                </a:solidFill>
                <a:latin typeface="Arial"/>
                <a:cs typeface="Arial"/>
              </a:rPr>
              <a:t>Caring.com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2702113" y="3048005"/>
            <a:ext cx="1364615" cy="1364615"/>
            <a:chOff x="2702113" y="3048005"/>
            <a:chExt cx="1364615" cy="1364615"/>
          </a:xfrm>
        </p:grpSpPr>
        <p:sp>
          <p:nvSpPr>
            <p:cNvPr id="43" name="object 43"/>
            <p:cNvSpPr/>
            <p:nvPr/>
          </p:nvSpPr>
          <p:spPr>
            <a:xfrm>
              <a:off x="2702113" y="3048005"/>
              <a:ext cx="1300480" cy="1364615"/>
            </a:xfrm>
            <a:custGeom>
              <a:avLst/>
              <a:gdLst/>
              <a:ahLst/>
              <a:cxnLst/>
              <a:rect l="l" t="t" r="r" b="b"/>
              <a:pathLst>
                <a:path w="1300479" h="1364614">
                  <a:moveTo>
                    <a:pt x="682174" y="0"/>
                  </a:moveTo>
                  <a:lnTo>
                    <a:pt x="631790" y="1722"/>
                  </a:lnTo>
                  <a:lnTo>
                    <a:pt x="582434" y="6840"/>
                  </a:lnTo>
                  <a:lnTo>
                    <a:pt x="534220" y="15280"/>
                  </a:lnTo>
                  <a:lnTo>
                    <a:pt x="487264" y="26969"/>
                  </a:lnTo>
                  <a:lnTo>
                    <a:pt x="441682" y="41832"/>
                  </a:lnTo>
                  <a:lnTo>
                    <a:pt x="397589" y="59797"/>
                  </a:lnTo>
                  <a:lnTo>
                    <a:pt x="355100" y="80790"/>
                  </a:lnTo>
                  <a:lnTo>
                    <a:pt x="314331" y="104738"/>
                  </a:lnTo>
                  <a:lnTo>
                    <a:pt x="275398" y="131566"/>
                  </a:lnTo>
                  <a:lnTo>
                    <a:pt x="238415" y="161202"/>
                  </a:lnTo>
                  <a:lnTo>
                    <a:pt x="203499" y="193572"/>
                  </a:lnTo>
                  <a:lnTo>
                    <a:pt x="170764" y="228601"/>
                  </a:lnTo>
                  <a:lnTo>
                    <a:pt x="140326" y="266218"/>
                  </a:lnTo>
                  <a:lnTo>
                    <a:pt x="112301" y="306347"/>
                  </a:lnTo>
                  <a:lnTo>
                    <a:pt x="86804" y="348917"/>
                  </a:lnTo>
                  <a:lnTo>
                    <a:pt x="63951" y="393852"/>
                  </a:lnTo>
                  <a:lnTo>
                    <a:pt x="44914" y="438726"/>
                  </a:lnTo>
                  <a:lnTo>
                    <a:pt x="29304" y="484177"/>
                  </a:lnTo>
                  <a:lnTo>
                    <a:pt x="17063" y="530052"/>
                  </a:lnTo>
                  <a:lnTo>
                    <a:pt x="8135" y="576198"/>
                  </a:lnTo>
                  <a:lnTo>
                    <a:pt x="2466" y="622461"/>
                  </a:lnTo>
                  <a:lnTo>
                    <a:pt x="0" y="668689"/>
                  </a:lnTo>
                  <a:lnTo>
                    <a:pt x="679" y="714726"/>
                  </a:lnTo>
                  <a:lnTo>
                    <a:pt x="4449" y="760420"/>
                  </a:lnTo>
                  <a:lnTo>
                    <a:pt x="11254" y="805618"/>
                  </a:lnTo>
                  <a:lnTo>
                    <a:pt x="21038" y="850166"/>
                  </a:lnTo>
                  <a:lnTo>
                    <a:pt x="33744" y="893911"/>
                  </a:lnTo>
                  <a:lnTo>
                    <a:pt x="49318" y="936699"/>
                  </a:lnTo>
                  <a:lnTo>
                    <a:pt x="67704" y="978378"/>
                  </a:lnTo>
                  <a:lnTo>
                    <a:pt x="88845" y="1018792"/>
                  </a:lnTo>
                  <a:lnTo>
                    <a:pt x="112685" y="1057790"/>
                  </a:lnTo>
                  <a:lnTo>
                    <a:pt x="139169" y="1095217"/>
                  </a:lnTo>
                  <a:lnTo>
                    <a:pt x="168242" y="1130921"/>
                  </a:lnTo>
                  <a:lnTo>
                    <a:pt x="199846" y="1164747"/>
                  </a:lnTo>
                  <a:lnTo>
                    <a:pt x="233927" y="1196543"/>
                  </a:lnTo>
                  <a:lnTo>
                    <a:pt x="270428" y="1226155"/>
                  </a:lnTo>
                  <a:lnTo>
                    <a:pt x="309294" y="1253429"/>
                  </a:lnTo>
                  <a:lnTo>
                    <a:pt x="350469" y="1278213"/>
                  </a:lnTo>
                  <a:lnTo>
                    <a:pt x="393897" y="1300353"/>
                  </a:lnTo>
                  <a:lnTo>
                    <a:pt x="438771" y="1319389"/>
                  </a:lnTo>
                  <a:lnTo>
                    <a:pt x="484222" y="1335000"/>
                  </a:lnTo>
                  <a:lnTo>
                    <a:pt x="530097" y="1347241"/>
                  </a:lnTo>
                  <a:lnTo>
                    <a:pt x="576243" y="1356168"/>
                  </a:lnTo>
                  <a:lnTo>
                    <a:pt x="622506" y="1361837"/>
                  </a:lnTo>
                  <a:lnTo>
                    <a:pt x="668733" y="1364304"/>
                  </a:lnTo>
                  <a:lnTo>
                    <a:pt x="714771" y="1363624"/>
                  </a:lnTo>
                  <a:lnTo>
                    <a:pt x="760465" y="1359854"/>
                  </a:lnTo>
                  <a:lnTo>
                    <a:pt x="805663" y="1353049"/>
                  </a:lnTo>
                  <a:lnTo>
                    <a:pt x="850211" y="1343266"/>
                  </a:lnTo>
                  <a:lnTo>
                    <a:pt x="893956" y="1330559"/>
                  </a:lnTo>
                  <a:lnTo>
                    <a:pt x="936744" y="1314985"/>
                  </a:lnTo>
                  <a:lnTo>
                    <a:pt x="978422" y="1296600"/>
                  </a:lnTo>
                  <a:lnTo>
                    <a:pt x="1018837" y="1275459"/>
                  </a:lnTo>
                  <a:lnTo>
                    <a:pt x="1057835" y="1251618"/>
                  </a:lnTo>
                  <a:lnTo>
                    <a:pt x="1095262" y="1225134"/>
                  </a:lnTo>
                  <a:lnTo>
                    <a:pt x="1130966" y="1196062"/>
                  </a:lnTo>
                  <a:lnTo>
                    <a:pt x="1164792" y="1164457"/>
                  </a:lnTo>
                  <a:lnTo>
                    <a:pt x="1196588" y="1130376"/>
                  </a:lnTo>
                  <a:lnTo>
                    <a:pt x="1226200" y="1093875"/>
                  </a:lnTo>
                  <a:lnTo>
                    <a:pt x="1253474" y="1055009"/>
                  </a:lnTo>
                  <a:lnTo>
                    <a:pt x="1278258" y="1013834"/>
                  </a:lnTo>
                  <a:lnTo>
                    <a:pt x="1300397" y="970407"/>
                  </a:lnTo>
                  <a:lnTo>
                    <a:pt x="682174" y="682129"/>
                  </a:lnTo>
                  <a:lnTo>
                    <a:pt x="682174" y="0"/>
                  </a:lnTo>
                  <a:close/>
                </a:path>
              </a:pathLst>
            </a:custGeom>
            <a:solidFill>
              <a:srgbClr val="D8D8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384288" y="3048005"/>
              <a:ext cx="682625" cy="970915"/>
            </a:xfrm>
            <a:custGeom>
              <a:avLst/>
              <a:gdLst/>
              <a:ahLst/>
              <a:cxnLst/>
              <a:rect l="l" t="t" r="r" b="b"/>
              <a:pathLst>
                <a:path w="682625" h="970914">
                  <a:moveTo>
                    <a:pt x="0" y="0"/>
                  </a:moveTo>
                  <a:lnTo>
                    <a:pt x="0" y="682129"/>
                  </a:lnTo>
                  <a:lnTo>
                    <a:pt x="618223" y="970407"/>
                  </a:lnTo>
                  <a:lnTo>
                    <a:pt x="638435" y="923186"/>
                  </a:lnTo>
                  <a:lnTo>
                    <a:pt x="654603" y="876624"/>
                  </a:lnTo>
                  <a:lnTo>
                    <a:pt x="666892" y="829978"/>
                  </a:lnTo>
                  <a:lnTo>
                    <a:pt x="675467" y="782508"/>
                  </a:lnTo>
                  <a:lnTo>
                    <a:pt x="680491" y="733472"/>
                  </a:lnTo>
                  <a:lnTo>
                    <a:pt x="682129" y="682129"/>
                  </a:lnTo>
                  <a:lnTo>
                    <a:pt x="680417" y="633414"/>
                  </a:lnTo>
                  <a:lnTo>
                    <a:pt x="675355" y="585623"/>
                  </a:lnTo>
                  <a:lnTo>
                    <a:pt x="667061" y="538872"/>
                  </a:lnTo>
                  <a:lnTo>
                    <a:pt x="655650" y="493277"/>
                  </a:lnTo>
                  <a:lnTo>
                    <a:pt x="641236" y="448952"/>
                  </a:lnTo>
                  <a:lnTo>
                    <a:pt x="623935" y="406014"/>
                  </a:lnTo>
                  <a:lnTo>
                    <a:pt x="603863" y="364577"/>
                  </a:lnTo>
                  <a:lnTo>
                    <a:pt x="581135" y="324758"/>
                  </a:lnTo>
                  <a:lnTo>
                    <a:pt x="555867" y="286670"/>
                  </a:lnTo>
                  <a:lnTo>
                    <a:pt x="528174" y="250431"/>
                  </a:lnTo>
                  <a:lnTo>
                    <a:pt x="498171" y="216155"/>
                  </a:lnTo>
                  <a:lnTo>
                    <a:pt x="465974" y="183958"/>
                  </a:lnTo>
                  <a:lnTo>
                    <a:pt x="431698" y="153955"/>
                  </a:lnTo>
                  <a:lnTo>
                    <a:pt x="395458" y="126262"/>
                  </a:lnTo>
                  <a:lnTo>
                    <a:pt x="357371" y="100993"/>
                  </a:lnTo>
                  <a:lnTo>
                    <a:pt x="317551" y="78266"/>
                  </a:lnTo>
                  <a:lnTo>
                    <a:pt x="276115" y="58194"/>
                  </a:lnTo>
                  <a:lnTo>
                    <a:pt x="233176" y="40893"/>
                  </a:lnTo>
                  <a:lnTo>
                    <a:pt x="188852" y="26479"/>
                  </a:lnTo>
                  <a:lnTo>
                    <a:pt x="143256" y="15067"/>
                  </a:lnTo>
                  <a:lnTo>
                    <a:pt x="96506" y="6773"/>
                  </a:lnTo>
                  <a:lnTo>
                    <a:pt x="48715" y="17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3432467" y="3322636"/>
            <a:ext cx="5568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32%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9" name="Picture 48" descr="Icon&#10;&#10;Description automatically generated">
            <a:extLst>
              <a:ext uri="{FF2B5EF4-FFF2-40B4-BE49-F238E27FC236}">
                <a16:creationId xmlns:a16="http://schemas.microsoft.com/office/drawing/2014/main" id="{F34A0369-4BEB-4C4E-9167-82C543163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575282"/>
            <a:ext cx="1871204" cy="339118"/>
          </a:xfrm>
          <a:prstGeom prst="rect">
            <a:avLst/>
          </a:prstGeom>
        </p:spPr>
      </p:pic>
      <p:pic>
        <p:nvPicPr>
          <p:cNvPr id="14" name="Picture 13" descr="A logo for a company&#10;&#10;Description automatically generated">
            <a:extLst>
              <a:ext uri="{FF2B5EF4-FFF2-40B4-BE49-F238E27FC236}">
                <a16:creationId xmlns:a16="http://schemas.microsoft.com/office/drawing/2014/main" id="{1BEB417E-ACEE-AA66-F4E2-28911EF1B9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860" y="218043"/>
            <a:ext cx="1034714" cy="9698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4687747"/>
            <a:ext cx="354965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25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20" dirty="0">
                <a:solidFill>
                  <a:srgbClr val="231F20"/>
                </a:solidFill>
                <a:latin typeface="Arial"/>
                <a:cs typeface="Arial"/>
              </a:rPr>
              <a:t>estate</a:t>
            </a:r>
            <a:r>
              <a:rPr sz="125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10" dirty="0">
                <a:solidFill>
                  <a:srgbClr val="231F20"/>
                </a:solidFill>
                <a:latin typeface="Arial"/>
                <a:cs typeface="Arial"/>
              </a:rPr>
              <a:t>plan</a:t>
            </a:r>
            <a:r>
              <a:rPr sz="125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30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25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25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25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20" dirty="0">
                <a:solidFill>
                  <a:srgbClr val="231F20"/>
                </a:solidFill>
                <a:latin typeface="Arial"/>
                <a:cs typeface="Arial"/>
              </a:rPr>
              <a:t>than</a:t>
            </a:r>
            <a:r>
              <a:rPr sz="125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35" dirty="0">
                <a:solidFill>
                  <a:srgbClr val="231F20"/>
                </a:solidFill>
                <a:latin typeface="Arial"/>
                <a:cs typeface="Arial"/>
              </a:rPr>
              <a:t>just</a:t>
            </a:r>
            <a:r>
              <a:rPr sz="125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25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5" dirty="0">
                <a:solidFill>
                  <a:srgbClr val="231F20"/>
                </a:solidFill>
                <a:latin typeface="Arial"/>
                <a:cs typeface="Arial"/>
              </a:rPr>
              <a:t>will,</a:t>
            </a:r>
            <a:r>
              <a:rPr sz="125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50" dirty="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sz="125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10" dirty="0">
                <a:solidFill>
                  <a:srgbClr val="231F20"/>
                </a:solidFill>
                <a:latin typeface="Arial"/>
                <a:cs typeface="Arial"/>
              </a:rPr>
              <a:t>covers</a:t>
            </a:r>
            <a:r>
              <a:rPr sz="125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50" spc="-395" dirty="0">
                <a:solidFill>
                  <a:srgbClr val="231F20"/>
                </a:solidFill>
                <a:latin typeface="Arial"/>
                <a:cs typeface="Arial"/>
              </a:rPr>
              <a:t>…</a:t>
            </a:r>
            <a:endParaRPr sz="125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2780" y="5181600"/>
            <a:ext cx="4434020" cy="4434619"/>
          </a:xfrm>
          <a:prstGeom prst="rect">
            <a:avLst/>
          </a:prstGeom>
          <a:ln>
            <a:noFill/>
          </a:ln>
        </p:spPr>
      </p:pic>
      <p:sp>
        <p:nvSpPr>
          <p:cNvPr id="4" name="object 4"/>
          <p:cNvSpPr txBox="1"/>
          <p:nvPr/>
        </p:nvSpPr>
        <p:spPr>
          <a:xfrm>
            <a:off x="2277902" y="5628502"/>
            <a:ext cx="1084580" cy="612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40" dirty="0">
                <a:solidFill>
                  <a:srgbClr val="231F20"/>
                </a:solidFill>
                <a:latin typeface="Calibri"/>
                <a:cs typeface="Calibri"/>
              </a:rPr>
              <a:t>BENEFICIARIES: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ts val="1080"/>
              </a:lnSpc>
              <a:spcBef>
                <a:spcPts val="5"/>
              </a:spcBef>
            </a:pPr>
            <a:r>
              <a:rPr sz="900" spc="-40" dirty="0">
                <a:solidFill>
                  <a:srgbClr val="231F20"/>
                </a:solidFill>
                <a:latin typeface="Arial"/>
                <a:cs typeface="Arial"/>
              </a:rPr>
              <a:t>Wh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wil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ge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your  assets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;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thes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ar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your 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beneficiaries.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2073" y="6567920"/>
            <a:ext cx="1132205" cy="886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120" dirty="0">
                <a:solidFill>
                  <a:srgbClr val="231F20"/>
                </a:solidFill>
                <a:latin typeface="Calibri"/>
                <a:cs typeface="Calibri"/>
              </a:rPr>
              <a:t>METHOD: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ts val="1080"/>
              </a:lnSpc>
              <a:spcBef>
                <a:spcPts val="5"/>
              </a:spcBef>
            </a:pP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Ho</a:t>
            </a:r>
            <a:r>
              <a:rPr sz="900" spc="55" dirty="0">
                <a:solidFill>
                  <a:srgbClr val="231F20"/>
                </a:solidFill>
                <a:latin typeface="Calibri"/>
                <a:cs typeface="Calibri"/>
              </a:rPr>
              <a:t>w</a:t>
            </a:r>
            <a:r>
              <a:rPr sz="9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Calibri"/>
                <a:cs typeface="Calibri"/>
              </a:rPr>
              <a:t>you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9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bene</a:t>
            </a:r>
            <a:r>
              <a:rPr sz="900" spc="-5" dirty="0">
                <a:solidFill>
                  <a:srgbClr val="231F20"/>
                </a:solidFill>
                <a:latin typeface="Calibri"/>
                <a:cs typeface="Calibri"/>
              </a:rPr>
              <a:t>fi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ciaries 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ge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thos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900" spc="-110" dirty="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ou 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coul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withhol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your 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kids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’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inheritanc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until 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they’r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18.)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4108" y="8195792"/>
            <a:ext cx="1028065" cy="1160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55" dirty="0">
                <a:solidFill>
                  <a:srgbClr val="231F20"/>
                </a:solidFill>
                <a:latin typeface="Calibri"/>
                <a:cs typeface="Calibri"/>
              </a:rPr>
              <a:t>DECISIONS: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ts val="1080"/>
              </a:lnSpc>
              <a:spcBef>
                <a:spcPts val="5"/>
              </a:spcBef>
            </a:pP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pla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ver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who  </a:t>
            </a:r>
            <a:r>
              <a:rPr sz="900" spc="45" dirty="0">
                <a:solidFill>
                  <a:srgbClr val="231F20"/>
                </a:solidFill>
                <a:latin typeface="Calibri"/>
                <a:cs typeface="Calibri"/>
              </a:rPr>
              <a:t>makes 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financial 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decision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fo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yo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as  th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executo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your  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will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,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Trebuchet MS"/>
                <a:cs typeface="Trebuchet MS"/>
              </a:rPr>
              <a:t>a</a:t>
            </a:r>
            <a:r>
              <a:rPr sz="900" spc="95" dirty="0">
                <a:solidFill>
                  <a:srgbClr val="231F20"/>
                </a:solidFill>
                <a:latin typeface="Trebuchet MS"/>
                <a:cs typeface="Trebuchet MS"/>
              </a:rPr>
              <a:t>s</a:t>
            </a:r>
            <a:r>
              <a:rPr sz="900" spc="-9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900" spc="55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financial 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powe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att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orney</a:t>
            </a:r>
            <a:r>
              <a:rPr sz="900" spc="-25" dirty="0">
                <a:solidFill>
                  <a:srgbClr val="231F20"/>
                </a:solidFill>
                <a:latin typeface="Gill Sans MT"/>
                <a:cs typeface="Gill Sans MT"/>
              </a:rPr>
              <a:t>,</a:t>
            </a:r>
            <a:r>
              <a:rPr sz="900" spc="-7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or 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rustee.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43106" y="8058212"/>
            <a:ext cx="1066165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65" dirty="0">
                <a:solidFill>
                  <a:srgbClr val="231F20"/>
                </a:solidFill>
                <a:latin typeface="Calibri"/>
                <a:cs typeface="Calibri"/>
              </a:rPr>
              <a:t>HEALT</a:t>
            </a:r>
            <a:r>
              <a:rPr sz="1200" b="1" spc="-45" dirty="0">
                <a:solidFill>
                  <a:srgbClr val="231F20"/>
                </a:solidFill>
                <a:latin typeface="Calibri"/>
                <a:cs typeface="Calibri"/>
              </a:rPr>
              <a:t>H</a:t>
            </a:r>
            <a:r>
              <a:rPr sz="1200" b="1" spc="-60" dirty="0">
                <a:solidFill>
                  <a:srgbClr val="231F20"/>
                </a:solidFill>
                <a:latin typeface="Calibri"/>
                <a:cs typeface="Calibri"/>
              </a:rPr>
              <a:t> CARE: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ts val="1080"/>
              </a:lnSpc>
              <a:spcBef>
                <a:spcPts val="5"/>
              </a:spcBef>
            </a:pP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Decid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wh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makes 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medica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decision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for 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yo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sz="900" spc="40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you’r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unable, 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giv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instructions.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6561" y="6552895"/>
            <a:ext cx="114046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80" dirty="0">
                <a:solidFill>
                  <a:srgbClr val="231F20"/>
                </a:solidFill>
                <a:latin typeface="Calibri"/>
                <a:cs typeface="Calibri"/>
              </a:rPr>
              <a:t>GUARDIANS: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ts val="1080"/>
              </a:lnSpc>
              <a:spcBef>
                <a:spcPts val="5"/>
              </a:spcBef>
            </a:pP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yo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40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minor 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children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sz="9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9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estat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plan 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ver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wh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yo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want 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tak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car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them.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24647" y="6753581"/>
            <a:ext cx="482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95" dirty="0">
                <a:solidFill>
                  <a:srgbClr val="555759"/>
                </a:solidFill>
                <a:latin typeface="Calibri"/>
                <a:cs typeface="Calibri"/>
              </a:rPr>
              <a:t>THE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44459" y="7020281"/>
            <a:ext cx="4425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0" dirty="0">
                <a:solidFill>
                  <a:srgbClr val="555759"/>
                </a:solidFill>
                <a:latin typeface="Calibri"/>
                <a:cs typeface="Calibri"/>
              </a:rPr>
              <a:t>BIG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60152" y="7147281"/>
            <a:ext cx="41148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spc="-5" dirty="0">
                <a:solidFill>
                  <a:srgbClr val="555759"/>
                </a:solidFill>
                <a:latin typeface="Calibri"/>
                <a:cs typeface="Calibri"/>
              </a:rPr>
              <a:t>5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4944" y="1090438"/>
            <a:ext cx="6600825" cy="50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20"/>
              </a:lnSpc>
              <a:spcBef>
                <a:spcPts val="100"/>
              </a:spcBef>
            </a:pPr>
            <a:r>
              <a:rPr sz="1800" b="1" spc="-80" dirty="0">
                <a:solidFill>
                  <a:srgbClr val="231F20"/>
                </a:solidFill>
                <a:latin typeface="Arial"/>
                <a:cs typeface="Arial"/>
              </a:rPr>
              <a:t>Buil</a:t>
            </a:r>
            <a:r>
              <a:rPr sz="1800" b="1" spc="-95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30" dirty="0">
                <a:solidFill>
                  <a:srgbClr val="231F20"/>
                </a:solidFill>
                <a:latin typeface="Arial"/>
                <a:cs typeface="Arial"/>
              </a:rPr>
              <a:t>estate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60" dirty="0">
                <a:solidFill>
                  <a:srgbClr val="231F20"/>
                </a:solidFill>
                <a:latin typeface="Arial"/>
                <a:cs typeface="Arial"/>
              </a:rPr>
              <a:t>plan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50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180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85" dirty="0">
                <a:solidFill>
                  <a:srgbClr val="231F20"/>
                </a:solidFill>
                <a:latin typeface="Arial"/>
                <a:cs typeface="Arial"/>
              </a:rPr>
              <a:t>us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ts val="1639"/>
              </a:lnSpc>
            </a:pPr>
            <a:r>
              <a:rPr sz="1400" spc="-65" dirty="0">
                <a:solidFill>
                  <a:srgbClr val="231F20"/>
                </a:solidFill>
                <a:latin typeface="Arial"/>
                <a:cs typeface="Arial"/>
              </a:rPr>
              <a:t>We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"/>
                <a:cs typeface="Arial"/>
              </a:rPr>
              <a:t>work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2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14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400" spc="5" dirty="0">
                <a:solidFill>
                  <a:srgbClr val="231F20"/>
                </a:solidFill>
                <a:latin typeface="Arial"/>
                <a:cs typeface="Arial"/>
              </a:rPr>
              <a:t>EncorEstate Plans </a:t>
            </a:r>
            <a:r>
              <a:rPr sz="1400" spc="3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"/>
                <a:cs typeface="Arial"/>
              </a:rPr>
              <a:t>build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14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"/>
                <a:cs typeface="Arial"/>
              </a:rPr>
              <a:t>personalized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"/>
                <a:cs typeface="Arial"/>
              </a:rPr>
              <a:t>plan</a:t>
            </a:r>
            <a:r>
              <a:rPr sz="14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spc="25" dirty="0">
                <a:solidFill>
                  <a:srgbClr val="231F20"/>
                </a:solidFill>
                <a:latin typeface="Arial"/>
                <a:cs typeface="Arial"/>
              </a:rPr>
              <a:t>that</a:t>
            </a:r>
            <a:r>
              <a:rPr sz="14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1F20"/>
                </a:solidFill>
                <a:latin typeface="Arial"/>
                <a:cs typeface="Arial"/>
              </a:rPr>
              <a:t>includes: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80635" y="1771158"/>
            <a:ext cx="4405630" cy="105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legal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document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instructing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what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when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die.</a:t>
            </a:r>
            <a:endParaRPr sz="900">
              <a:latin typeface="Arial"/>
              <a:cs typeface="Arial"/>
            </a:endParaRPr>
          </a:p>
          <a:p>
            <a:pPr marL="12700" marR="553085">
              <a:lnSpc>
                <a:spcPct val="100000"/>
              </a:lnSpc>
              <a:spcBef>
                <a:spcPts val="750"/>
              </a:spcBef>
            </a:pP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You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(the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trustor)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create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5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trust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hold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your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0" dirty="0">
                <a:solidFill>
                  <a:srgbClr val="231F20"/>
                </a:solidFill>
                <a:latin typeface="Calibri"/>
                <a:cs typeface="Calibri"/>
              </a:rPr>
              <a:t>assets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5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third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party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(beneficiary). </a:t>
            </a:r>
            <a:r>
              <a:rPr sz="900" spc="-18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Thes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asset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ar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unde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car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trustee.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82900"/>
              </a:lnSpc>
              <a:spcBef>
                <a:spcPts val="180"/>
              </a:spcBef>
            </a:pP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Certifies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that </a:t>
            </a:r>
            <a:r>
              <a:rPr sz="900" spc="55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trust </a:t>
            </a:r>
            <a:r>
              <a:rPr sz="900" spc="35" dirty="0">
                <a:solidFill>
                  <a:srgbClr val="231F20"/>
                </a:solidFill>
                <a:latin typeface="Calibri"/>
                <a:cs typeface="Calibri"/>
              </a:rPr>
              <a:t>exists 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and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that the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trustee </a:t>
            </a:r>
            <a:r>
              <a:rPr sz="900" spc="50" dirty="0">
                <a:solidFill>
                  <a:srgbClr val="231F20"/>
                </a:solidFill>
                <a:latin typeface="Calibri"/>
                <a:cs typeface="Calibri"/>
              </a:rPr>
              <a:t>has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the right to 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act 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on 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behalf 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the trust.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Transfers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held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outside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into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without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transferring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everything</a:t>
            </a:r>
            <a:r>
              <a:rPr sz="9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individually.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40765" y="1661431"/>
            <a:ext cx="411480" cy="502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5090">
              <a:lnSpc>
                <a:spcPct val="139200"/>
              </a:lnSpc>
              <a:spcBef>
                <a:spcPts val="100"/>
              </a:spcBef>
            </a:pPr>
            <a:r>
              <a:rPr sz="1200" b="1" spc="-1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WILL  </a:t>
            </a:r>
            <a:r>
              <a:rPr sz="1200" b="1" spc="-4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TRUST</a:t>
            </a:r>
            <a:endParaRPr sz="12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16815" y="2286675"/>
            <a:ext cx="1535430" cy="5350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1625" marR="5080" indent="-289560">
              <a:lnSpc>
                <a:spcPct val="149200"/>
              </a:lnSpc>
              <a:spcBef>
                <a:spcPts val="100"/>
              </a:spcBef>
            </a:pPr>
            <a:r>
              <a:rPr sz="1200" b="1" spc="-3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CERTIFICATION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8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OF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3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TRUST  </a:t>
            </a:r>
            <a:r>
              <a:rPr sz="1200" b="1" spc="-4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GENERAL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2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TRANSFER</a:t>
            </a:r>
            <a:endParaRPr sz="12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7652" y="2971800"/>
            <a:ext cx="2204720" cy="1201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PROPERTY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6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AGREEMENT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(IF </a:t>
            </a:r>
            <a:r>
              <a:rPr sz="1200" b="1" spc="-4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NEEDED)</a:t>
            </a:r>
            <a:endParaRPr sz="12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1200" b="1" spc="-3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FINANCIAL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6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POWER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8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OF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6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ATTORNEY</a:t>
            </a:r>
            <a:endParaRPr sz="12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marR="5080" indent="246379" algn="r">
              <a:lnSpc>
                <a:spcPct val="76400"/>
              </a:lnSpc>
              <a:spcBef>
                <a:spcPts val="825"/>
              </a:spcBef>
            </a:pPr>
            <a:r>
              <a:rPr sz="1200" b="1" spc="-4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MEDICAL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65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POWER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8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OF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5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ATTORNEY/  </a:t>
            </a:r>
            <a:r>
              <a:rPr sz="1200" b="1" spc="-6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ADVANCED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4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HEALTH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2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CARE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spc="-3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DIRECTIVE</a:t>
            </a:r>
            <a:endParaRPr sz="12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535"/>
              </a:spcBef>
            </a:pPr>
            <a:r>
              <a:rPr sz="1200" b="1" spc="-4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HIPAA</a:t>
            </a:r>
            <a:r>
              <a:rPr sz="1200" b="1" spc="-10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chemeClr val="accent4">
                    <a:lumMod val="50000"/>
                  </a:schemeClr>
                </a:solidFill>
                <a:latin typeface="Calibri"/>
                <a:cs typeface="Calibri"/>
              </a:rPr>
              <a:t>RELEASE</a:t>
            </a:r>
            <a:endParaRPr sz="1200" dirty="0">
              <a:solidFill>
                <a:schemeClr val="accent4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80635" y="2987939"/>
            <a:ext cx="4450080" cy="1177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2890">
              <a:lnSpc>
                <a:spcPct val="100000"/>
              </a:lnSpc>
              <a:spcBef>
                <a:spcPts val="100"/>
              </a:spcBef>
            </a:pP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Helps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distinguish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community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property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from</a:t>
            </a:r>
            <a:r>
              <a:rPr sz="9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individual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property;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this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9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particularly </a:t>
            </a:r>
            <a:r>
              <a:rPr sz="900" spc="-2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relevant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married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couples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certain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states.</a:t>
            </a:r>
            <a:endParaRPr sz="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Gives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someone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35" dirty="0">
                <a:solidFill>
                  <a:srgbClr val="231F20"/>
                </a:solidFill>
                <a:latin typeface="Calibri"/>
                <a:cs typeface="Calibri"/>
              </a:rPr>
              <a:t>(a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trusted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agent)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Calibri"/>
                <a:cs typeface="Calibri"/>
              </a:rPr>
              <a:t>authority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legally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act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your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behalf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financial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matters.</a:t>
            </a:r>
            <a:endParaRPr sz="900" dirty="0">
              <a:latin typeface="Calibri"/>
              <a:cs typeface="Calibri"/>
            </a:endParaRPr>
          </a:p>
          <a:p>
            <a:pPr marL="12700" marR="530225">
              <a:lnSpc>
                <a:spcPct val="100000"/>
              </a:lnSpc>
              <a:spcBef>
                <a:spcPts val="865"/>
              </a:spcBef>
            </a:pP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Gives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someone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authority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make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medical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decisions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behalf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if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are </a:t>
            </a:r>
            <a:r>
              <a:rPr sz="900" spc="-2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incapacitate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il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mak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ow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decisions.</a:t>
            </a:r>
            <a:endParaRPr sz="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Grants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specified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people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ability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65" dirty="0">
                <a:solidFill>
                  <a:srgbClr val="231F20"/>
                </a:solidFill>
                <a:latin typeface="Calibri"/>
                <a:cs typeface="Calibri"/>
              </a:rPr>
              <a:t>access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your</a:t>
            </a:r>
            <a:r>
              <a:rPr sz="9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health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records.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57200" y="4446587"/>
            <a:ext cx="6780530" cy="0"/>
          </a:xfrm>
          <a:custGeom>
            <a:avLst/>
            <a:gdLst/>
            <a:ahLst/>
            <a:cxnLst/>
            <a:rect l="l" t="t" r="r" b="b"/>
            <a:pathLst>
              <a:path w="6780530">
                <a:moveTo>
                  <a:pt x="0" y="0"/>
                </a:moveTo>
                <a:lnTo>
                  <a:pt x="6780390" y="0"/>
                </a:lnTo>
              </a:path>
            </a:pathLst>
          </a:custGeom>
          <a:ln w="3175">
            <a:solidFill>
              <a:srgbClr val="5557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574684" y="4874999"/>
            <a:ext cx="1575466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5730" algn="ctr">
              <a:lnSpc>
                <a:spcPct val="100000"/>
              </a:lnSpc>
              <a:spcBef>
                <a:spcPts val="100"/>
              </a:spcBef>
            </a:pPr>
            <a:r>
              <a:rPr sz="1200" b="1" spc="-30" dirty="0">
                <a:solidFill>
                  <a:srgbClr val="231F20"/>
                </a:solidFill>
                <a:latin typeface="Arial"/>
                <a:cs typeface="Arial"/>
              </a:rPr>
              <a:t>These</a:t>
            </a:r>
            <a:r>
              <a:rPr sz="12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200" b="1" spc="-35" dirty="0">
                <a:solidFill>
                  <a:srgbClr val="231F20"/>
                </a:solidFill>
                <a:latin typeface="Arial"/>
                <a:cs typeface="Arial"/>
              </a:rPr>
              <a:t>estate </a:t>
            </a:r>
            <a:r>
              <a:rPr sz="1200" b="1" spc="-45" dirty="0">
                <a:solidFill>
                  <a:srgbClr val="231F20"/>
                </a:solidFill>
                <a:latin typeface="Arial"/>
                <a:cs typeface="Arial"/>
              </a:rPr>
              <a:t>plan</a:t>
            </a:r>
            <a:r>
              <a:rPr sz="12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200" b="1" spc="-35" dirty="0">
                <a:solidFill>
                  <a:srgbClr val="231F20"/>
                </a:solidFill>
                <a:latin typeface="Arial"/>
                <a:cs typeface="Arial"/>
              </a:rPr>
              <a:t>templates </a:t>
            </a:r>
            <a:r>
              <a:rPr sz="1200" b="1" spc="-30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2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b="1" spc="-30" dirty="0">
                <a:solidFill>
                  <a:srgbClr val="231F20"/>
                </a:solidFill>
                <a:latin typeface="Arial"/>
                <a:cs typeface="Arial"/>
              </a:rPr>
              <a:t>built </a:t>
            </a:r>
            <a:r>
              <a:rPr lang="en-US" sz="1200" b="1" spc="-30" dirty="0">
                <a:solidFill>
                  <a:srgbClr val="231F20"/>
                </a:solidFill>
                <a:latin typeface="Arial"/>
                <a:cs typeface="Arial"/>
              </a:rPr>
              <a:t>by attorneys in your state</a:t>
            </a:r>
            <a:r>
              <a:rPr lang="en-US" sz="1200" b="1" spc="-40" dirty="0">
                <a:solidFill>
                  <a:srgbClr val="231F20"/>
                </a:solidFill>
                <a:latin typeface="Arial"/>
                <a:cs typeface="Arial"/>
              </a:rPr>
              <a:t> and reviewed by human estate planners before they are returned to you.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02915" y="6767467"/>
            <a:ext cx="1334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100" dirty="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sz="1200" b="1" spc="-65" dirty="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sz="1200" b="1" spc="-40" dirty="0">
                <a:solidFill>
                  <a:srgbClr val="231F20"/>
                </a:solidFill>
                <a:latin typeface="Arial"/>
                <a:cs typeface="Arial"/>
              </a:rPr>
              <a:t>r </a:t>
            </a:r>
            <a:r>
              <a:rPr sz="1200" b="1" spc="-35" dirty="0">
                <a:solidFill>
                  <a:srgbClr val="231F20"/>
                </a:solidFill>
                <a:latin typeface="Arial"/>
                <a:cs typeface="Arial"/>
              </a:rPr>
              <a:t>information is  </a:t>
            </a:r>
            <a:r>
              <a:rPr sz="1200" b="1" spc="-40" dirty="0">
                <a:solidFill>
                  <a:srgbClr val="231F20"/>
                </a:solidFill>
                <a:latin typeface="Arial"/>
                <a:cs typeface="Arial"/>
              </a:rPr>
              <a:t>protected: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97308" y="7280542"/>
            <a:ext cx="1304925" cy="200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865" marR="241935" indent="-1778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182245" algn="l"/>
              </a:tabLst>
            </a:pP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Secur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Sockets 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Layer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(SSL)</a:t>
            </a:r>
            <a:endParaRPr sz="1000" dirty="0">
              <a:latin typeface="Arial"/>
              <a:cs typeface="Arial"/>
            </a:endParaRPr>
          </a:p>
          <a:p>
            <a:pPr marL="189865" marR="223520" indent="-177800">
              <a:lnSpc>
                <a:spcPct val="100000"/>
              </a:lnSpc>
              <a:buFont typeface="Symbol"/>
              <a:buChar char=""/>
              <a:tabLst>
                <a:tab pos="182245" algn="l"/>
              </a:tabLst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Transport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Layer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Security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(TLS)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231F20"/>
              </a:buClr>
              <a:buFont typeface="Symbol"/>
              <a:buChar char=""/>
            </a:pPr>
            <a:endParaRPr sz="1000" dirty="0">
              <a:latin typeface="Arial"/>
              <a:cs typeface="Arial"/>
            </a:endParaRPr>
          </a:p>
          <a:p>
            <a:pPr marL="181610" indent="-169545">
              <a:lnSpc>
                <a:spcPct val="100000"/>
              </a:lnSpc>
              <a:buFont typeface="Symbol"/>
              <a:buChar char=""/>
              <a:tabLst>
                <a:tab pos="182245" algn="l"/>
              </a:tabLst>
            </a:pP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One-way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encryption</a:t>
            </a:r>
            <a:endParaRPr sz="1000" dirty="0">
              <a:latin typeface="Arial"/>
              <a:cs typeface="Arial"/>
            </a:endParaRPr>
          </a:p>
          <a:p>
            <a:pPr marL="181610" marR="34290" indent="-169545">
              <a:lnSpc>
                <a:spcPct val="100000"/>
              </a:lnSpc>
              <a:buFont typeface="Symbol"/>
              <a:buChar char=""/>
              <a:tabLst>
                <a:tab pos="182245" algn="l"/>
              </a:tabLst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No</a:t>
            </a:r>
            <a:r>
              <a:rPr sz="10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one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knows</a:t>
            </a:r>
            <a:r>
              <a:rPr sz="10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1000" spc="-25" dirty="0">
                <a:solidFill>
                  <a:srgbClr val="231F20"/>
                </a:solidFill>
                <a:latin typeface="Trebuchet MS"/>
                <a:cs typeface="Trebuchet MS"/>
              </a:rPr>
              <a:t>r </a:t>
            </a:r>
            <a:r>
              <a:rPr sz="1000" spc="-29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password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231F20"/>
              </a:buClr>
              <a:buFont typeface="Symbol"/>
              <a:buChar char=""/>
            </a:pPr>
            <a:endParaRPr sz="1000" dirty="0">
              <a:latin typeface="Arial"/>
              <a:cs typeface="Arial"/>
            </a:endParaRPr>
          </a:p>
          <a:p>
            <a:pPr marL="187960" marR="20955" indent="-175895">
              <a:lnSpc>
                <a:spcPct val="100000"/>
              </a:lnSpc>
              <a:buFont typeface="Symbol"/>
              <a:buChar char=""/>
              <a:tabLst>
                <a:tab pos="182245" algn="l"/>
              </a:tabLst>
            </a:pP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CloudFlare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Security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Services</a:t>
            </a:r>
            <a:endParaRPr sz="1000" dirty="0">
              <a:latin typeface="Arial"/>
              <a:cs typeface="Arial"/>
            </a:endParaRPr>
          </a:p>
          <a:p>
            <a:pPr marL="187960" marR="34925" indent="-175895">
              <a:lnSpc>
                <a:spcPct val="100000"/>
              </a:lnSpc>
              <a:buFont typeface="Symbol"/>
              <a:buChar char=""/>
              <a:tabLst>
                <a:tab pos="182245" algn="l"/>
              </a:tabLst>
            </a:pP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Protect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data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000" spc="-2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cloud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414050" y="6629400"/>
            <a:ext cx="1901189" cy="0"/>
          </a:xfrm>
          <a:custGeom>
            <a:avLst/>
            <a:gdLst/>
            <a:ahLst/>
            <a:cxnLst/>
            <a:rect l="l" t="t" r="r" b="b"/>
            <a:pathLst>
              <a:path w="1901190">
                <a:moveTo>
                  <a:pt x="0" y="0"/>
                </a:moveTo>
                <a:lnTo>
                  <a:pt x="1901151" y="0"/>
                </a:lnTo>
              </a:path>
            </a:pathLst>
          </a:custGeom>
          <a:ln w="3175">
            <a:solidFill>
              <a:srgbClr val="5557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24"/>
          <p:cNvPicPr/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48299" y="8795131"/>
            <a:ext cx="209900" cy="335796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object 25"/>
          <p:cNvSpPr/>
          <p:nvPr/>
        </p:nvSpPr>
        <p:spPr>
          <a:xfrm>
            <a:off x="5432904" y="8967962"/>
            <a:ext cx="410209" cy="262255"/>
          </a:xfrm>
          <a:custGeom>
            <a:avLst/>
            <a:gdLst/>
            <a:ahLst/>
            <a:cxnLst/>
            <a:rect l="l" t="t" r="r" b="b"/>
            <a:pathLst>
              <a:path w="410210" h="262254">
                <a:moveTo>
                  <a:pt x="331660" y="261835"/>
                </a:moveTo>
                <a:lnTo>
                  <a:pt x="357847" y="261835"/>
                </a:lnTo>
                <a:lnTo>
                  <a:pt x="378229" y="257720"/>
                </a:lnTo>
                <a:lnTo>
                  <a:pt x="394873" y="246499"/>
                </a:lnTo>
                <a:lnTo>
                  <a:pt x="406095" y="229855"/>
                </a:lnTo>
                <a:lnTo>
                  <a:pt x="410210" y="209473"/>
                </a:lnTo>
                <a:lnTo>
                  <a:pt x="406095" y="189085"/>
                </a:lnTo>
                <a:lnTo>
                  <a:pt x="394873" y="172437"/>
                </a:lnTo>
                <a:lnTo>
                  <a:pt x="378229" y="161214"/>
                </a:lnTo>
                <a:lnTo>
                  <a:pt x="357847" y="157098"/>
                </a:lnTo>
                <a:lnTo>
                  <a:pt x="356273" y="157098"/>
                </a:lnTo>
                <a:lnTo>
                  <a:pt x="354723" y="157200"/>
                </a:lnTo>
                <a:lnTo>
                  <a:pt x="353187" y="157340"/>
                </a:lnTo>
                <a:lnTo>
                  <a:pt x="358841" y="147480"/>
                </a:lnTo>
                <a:lnTo>
                  <a:pt x="363046" y="136791"/>
                </a:lnTo>
                <a:lnTo>
                  <a:pt x="365668" y="125407"/>
                </a:lnTo>
                <a:lnTo>
                  <a:pt x="366572" y="113461"/>
                </a:lnTo>
                <a:lnTo>
                  <a:pt x="360400" y="82886"/>
                </a:lnTo>
                <a:lnTo>
                  <a:pt x="343566" y="57918"/>
                </a:lnTo>
                <a:lnTo>
                  <a:pt x="318598" y="41084"/>
                </a:lnTo>
                <a:lnTo>
                  <a:pt x="288023" y="34912"/>
                </a:lnTo>
                <a:lnTo>
                  <a:pt x="275238" y="35959"/>
                </a:lnTo>
                <a:lnTo>
                  <a:pt x="263123" y="38982"/>
                </a:lnTo>
                <a:lnTo>
                  <a:pt x="251834" y="43806"/>
                </a:lnTo>
                <a:lnTo>
                  <a:pt x="241528" y="50253"/>
                </a:lnTo>
                <a:lnTo>
                  <a:pt x="226605" y="29773"/>
                </a:lnTo>
                <a:lnTo>
                  <a:pt x="206890" y="13901"/>
                </a:lnTo>
                <a:lnTo>
                  <a:pt x="183387" y="3642"/>
                </a:lnTo>
                <a:lnTo>
                  <a:pt x="157099" y="0"/>
                </a:lnTo>
                <a:lnTo>
                  <a:pt x="119728" y="7543"/>
                </a:lnTo>
                <a:lnTo>
                  <a:pt x="89209" y="28117"/>
                </a:lnTo>
                <a:lnTo>
                  <a:pt x="68632" y="58635"/>
                </a:lnTo>
                <a:lnTo>
                  <a:pt x="61087" y="96011"/>
                </a:lnTo>
                <a:lnTo>
                  <a:pt x="61087" y="99580"/>
                </a:lnTo>
                <a:lnTo>
                  <a:pt x="61328" y="103111"/>
                </a:lnTo>
                <a:lnTo>
                  <a:pt x="61709" y="106591"/>
                </a:lnTo>
                <a:lnTo>
                  <a:pt x="37183" y="116540"/>
                </a:lnTo>
                <a:lnTo>
                  <a:pt x="17624" y="133732"/>
                </a:lnTo>
                <a:lnTo>
                  <a:pt x="4680" y="156527"/>
                </a:lnTo>
                <a:lnTo>
                  <a:pt x="0" y="183286"/>
                </a:lnTo>
                <a:lnTo>
                  <a:pt x="6172" y="213862"/>
                </a:lnTo>
                <a:lnTo>
                  <a:pt x="23006" y="238829"/>
                </a:lnTo>
                <a:lnTo>
                  <a:pt x="47973" y="255663"/>
                </a:lnTo>
                <a:lnTo>
                  <a:pt x="78549" y="261835"/>
                </a:lnTo>
                <a:lnTo>
                  <a:pt x="104736" y="261835"/>
                </a:lnTo>
              </a:path>
            </a:pathLst>
          </a:custGeom>
          <a:ln w="12699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5420379" y="8103983"/>
            <a:ext cx="399415" cy="363487"/>
            <a:chOff x="5420379" y="8401213"/>
            <a:chExt cx="399415" cy="363487"/>
          </a:xfrm>
        </p:grpSpPr>
        <p:sp>
          <p:nvSpPr>
            <p:cNvPr id="27" name="object 27"/>
            <p:cNvSpPr/>
            <p:nvPr/>
          </p:nvSpPr>
          <p:spPr>
            <a:xfrm>
              <a:off x="5420379" y="8401213"/>
              <a:ext cx="308610" cy="90805"/>
            </a:xfrm>
            <a:custGeom>
              <a:avLst/>
              <a:gdLst/>
              <a:ahLst/>
              <a:cxnLst/>
              <a:rect l="l" t="t" r="r" b="b"/>
              <a:pathLst>
                <a:path w="308610" h="90804">
                  <a:moveTo>
                    <a:pt x="244932" y="90716"/>
                  </a:moveTo>
                  <a:lnTo>
                    <a:pt x="18135" y="90716"/>
                  </a:lnTo>
                  <a:lnTo>
                    <a:pt x="11074" y="89289"/>
                  </a:lnTo>
                  <a:lnTo>
                    <a:pt x="5310" y="85399"/>
                  </a:lnTo>
                  <a:lnTo>
                    <a:pt x="1424" y="79630"/>
                  </a:lnTo>
                  <a:lnTo>
                    <a:pt x="0" y="72567"/>
                  </a:lnTo>
                  <a:lnTo>
                    <a:pt x="0" y="18148"/>
                  </a:lnTo>
                  <a:lnTo>
                    <a:pt x="1424" y="11085"/>
                  </a:lnTo>
                  <a:lnTo>
                    <a:pt x="5310" y="5316"/>
                  </a:lnTo>
                  <a:lnTo>
                    <a:pt x="11074" y="1426"/>
                  </a:lnTo>
                  <a:lnTo>
                    <a:pt x="18135" y="0"/>
                  </a:lnTo>
                  <a:lnTo>
                    <a:pt x="290296" y="0"/>
                  </a:lnTo>
                  <a:lnTo>
                    <a:pt x="297357" y="1426"/>
                  </a:lnTo>
                  <a:lnTo>
                    <a:pt x="303122" y="5316"/>
                  </a:lnTo>
                  <a:lnTo>
                    <a:pt x="307007" y="11085"/>
                  </a:lnTo>
                  <a:lnTo>
                    <a:pt x="308432" y="18148"/>
                  </a:lnTo>
                  <a:lnTo>
                    <a:pt x="308432" y="45351"/>
                  </a:lnTo>
                </a:path>
                <a:path w="308610" h="90804">
                  <a:moveTo>
                    <a:pt x="104317" y="45351"/>
                  </a:moveTo>
                  <a:lnTo>
                    <a:pt x="231330" y="45351"/>
                  </a:lnTo>
                </a:path>
                <a:path w="308610" h="90804">
                  <a:moveTo>
                    <a:pt x="27216" y="45351"/>
                  </a:moveTo>
                  <a:lnTo>
                    <a:pt x="45351" y="45351"/>
                  </a:lnTo>
                </a:path>
                <a:path w="308610" h="90804">
                  <a:moveTo>
                    <a:pt x="63500" y="45351"/>
                  </a:moveTo>
                  <a:lnTo>
                    <a:pt x="81648" y="45351"/>
                  </a:lnTo>
                </a:path>
              </a:pathLst>
            </a:custGeom>
            <a:ln w="12649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20379" y="8446565"/>
              <a:ext cx="399415" cy="318135"/>
            </a:xfrm>
            <a:custGeom>
              <a:avLst/>
              <a:gdLst/>
              <a:ahLst/>
              <a:cxnLst/>
              <a:rect l="l" t="t" r="r" b="b"/>
              <a:pathLst>
                <a:path w="399414" h="318134">
                  <a:moveTo>
                    <a:pt x="308432" y="272161"/>
                  </a:moveTo>
                  <a:lnTo>
                    <a:pt x="308432" y="299377"/>
                  </a:lnTo>
                  <a:lnTo>
                    <a:pt x="307007" y="306438"/>
                  </a:lnTo>
                  <a:lnTo>
                    <a:pt x="303122" y="312202"/>
                  </a:lnTo>
                  <a:lnTo>
                    <a:pt x="297357" y="316088"/>
                  </a:lnTo>
                  <a:lnTo>
                    <a:pt x="290296" y="317512"/>
                  </a:lnTo>
                  <a:lnTo>
                    <a:pt x="18135" y="317512"/>
                  </a:lnTo>
                  <a:lnTo>
                    <a:pt x="11074" y="316088"/>
                  </a:lnTo>
                  <a:lnTo>
                    <a:pt x="5310" y="312202"/>
                  </a:lnTo>
                  <a:lnTo>
                    <a:pt x="1424" y="306438"/>
                  </a:lnTo>
                  <a:lnTo>
                    <a:pt x="0" y="299377"/>
                  </a:lnTo>
                  <a:lnTo>
                    <a:pt x="0" y="244944"/>
                  </a:lnTo>
                  <a:lnTo>
                    <a:pt x="1424" y="237881"/>
                  </a:lnTo>
                  <a:lnTo>
                    <a:pt x="5310" y="232113"/>
                  </a:lnTo>
                  <a:lnTo>
                    <a:pt x="11074" y="228223"/>
                  </a:lnTo>
                  <a:lnTo>
                    <a:pt x="18135" y="226796"/>
                  </a:lnTo>
                  <a:lnTo>
                    <a:pt x="217716" y="226796"/>
                  </a:lnTo>
                </a:path>
                <a:path w="399414" h="318134">
                  <a:moveTo>
                    <a:pt x="104317" y="272161"/>
                  </a:moveTo>
                  <a:lnTo>
                    <a:pt x="235864" y="272161"/>
                  </a:lnTo>
                </a:path>
                <a:path w="399414" h="318134">
                  <a:moveTo>
                    <a:pt x="27216" y="272161"/>
                  </a:moveTo>
                  <a:lnTo>
                    <a:pt x="45351" y="272161"/>
                  </a:lnTo>
                </a:path>
                <a:path w="399414" h="318134">
                  <a:moveTo>
                    <a:pt x="63500" y="272161"/>
                  </a:moveTo>
                  <a:lnTo>
                    <a:pt x="81648" y="272161"/>
                  </a:lnTo>
                </a:path>
                <a:path w="399414" h="318134">
                  <a:moveTo>
                    <a:pt x="381012" y="272161"/>
                  </a:moveTo>
                  <a:lnTo>
                    <a:pt x="235864" y="272161"/>
                  </a:lnTo>
                  <a:lnTo>
                    <a:pt x="228801" y="270734"/>
                  </a:lnTo>
                  <a:lnTo>
                    <a:pt x="223032" y="266844"/>
                  </a:lnTo>
                  <a:lnTo>
                    <a:pt x="219142" y="261075"/>
                  </a:lnTo>
                  <a:lnTo>
                    <a:pt x="217716" y="254012"/>
                  </a:lnTo>
                  <a:lnTo>
                    <a:pt x="217716" y="145148"/>
                  </a:lnTo>
                  <a:lnTo>
                    <a:pt x="219142" y="138087"/>
                  </a:lnTo>
                  <a:lnTo>
                    <a:pt x="223032" y="132322"/>
                  </a:lnTo>
                  <a:lnTo>
                    <a:pt x="228801" y="128437"/>
                  </a:lnTo>
                  <a:lnTo>
                    <a:pt x="235864" y="127012"/>
                  </a:lnTo>
                  <a:lnTo>
                    <a:pt x="381012" y="127012"/>
                  </a:lnTo>
                  <a:lnTo>
                    <a:pt x="388073" y="128437"/>
                  </a:lnTo>
                  <a:lnTo>
                    <a:pt x="393838" y="132322"/>
                  </a:lnTo>
                  <a:lnTo>
                    <a:pt x="397723" y="138087"/>
                  </a:lnTo>
                  <a:lnTo>
                    <a:pt x="399148" y="145148"/>
                  </a:lnTo>
                  <a:lnTo>
                    <a:pt x="399148" y="254012"/>
                  </a:lnTo>
                  <a:lnTo>
                    <a:pt x="397723" y="261075"/>
                  </a:lnTo>
                  <a:lnTo>
                    <a:pt x="393838" y="266844"/>
                  </a:lnTo>
                  <a:lnTo>
                    <a:pt x="388073" y="270734"/>
                  </a:lnTo>
                  <a:lnTo>
                    <a:pt x="381012" y="272161"/>
                  </a:lnTo>
                  <a:close/>
                </a:path>
                <a:path w="399414" h="318134">
                  <a:moveTo>
                    <a:pt x="308432" y="36296"/>
                  </a:moveTo>
                  <a:lnTo>
                    <a:pt x="294308" y="39147"/>
                  </a:lnTo>
                  <a:lnTo>
                    <a:pt x="282775" y="46923"/>
                  </a:lnTo>
                  <a:lnTo>
                    <a:pt x="274999" y="58456"/>
                  </a:lnTo>
                  <a:lnTo>
                    <a:pt x="272148" y="72580"/>
                  </a:lnTo>
                  <a:lnTo>
                    <a:pt x="272148" y="127012"/>
                  </a:lnTo>
                  <a:lnTo>
                    <a:pt x="344728" y="127012"/>
                  </a:lnTo>
                  <a:lnTo>
                    <a:pt x="344728" y="72580"/>
                  </a:lnTo>
                  <a:lnTo>
                    <a:pt x="341875" y="58456"/>
                  </a:lnTo>
                  <a:lnTo>
                    <a:pt x="334095" y="46923"/>
                  </a:lnTo>
                  <a:lnTo>
                    <a:pt x="322558" y="39147"/>
                  </a:lnTo>
                  <a:lnTo>
                    <a:pt x="308432" y="36296"/>
                  </a:lnTo>
                  <a:close/>
                </a:path>
                <a:path w="399414" h="318134">
                  <a:moveTo>
                    <a:pt x="308432" y="0"/>
                  </a:moveTo>
                  <a:lnTo>
                    <a:pt x="280184" y="5704"/>
                  </a:lnTo>
                  <a:lnTo>
                    <a:pt x="257117" y="21259"/>
                  </a:lnTo>
                  <a:lnTo>
                    <a:pt x="241566" y="44330"/>
                  </a:lnTo>
                  <a:lnTo>
                    <a:pt x="235864" y="72580"/>
                  </a:lnTo>
                  <a:lnTo>
                    <a:pt x="235864" y="127012"/>
                  </a:lnTo>
                  <a:lnTo>
                    <a:pt x="381012" y="127012"/>
                  </a:lnTo>
                  <a:lnTo>
                    <a:pt x="381012" y="72580"/>
                  </a:lnTo>
                  <a:lnTo>
                    <a:pt x="375308" y="44330"/>
                  </a:lnTo>
                  <a:lnTo>
                    <a:pt x="359752" y="21259"/>
                  </a:lnTo>
                  <a:lnTo>
                    <a:pt x="336682" y="5704"/>
                  </a:lnTo>
                  <a:lnTo>
                    <a:pt x="308432" y="0"/>
                  </a:lnTo>
                  <a:close/>
                </a:path>
                <a:path w="399414" h="318134">
                  <a:moveTo>
                    <a:pt x="326580" y="190512"/>
                  </a:moveTo>
                  <a:lnTo>
                    <a:pt x="325153" y="197575"/>
                  </a:lnTo>
                  <a:lnTo>
                    <a:pt x="321263" y="203344"/>
                  </a:lnTo>
                  <a:lnTo>
                    <a:pt x="315495" y="207234"/>
                  </a:lnTo>
                  <a:lnTo>
                    <a:pt x="308432" y="208661"/>
                  </a:lnTo>
                  <a:lnTo>
                    <a:pt x="301371" y="207234"/>
                  </a:lnTo>
                  <a:lnTo>
                    <a:pt x="295606" y="203344"/>
                  </a:lnTo>
                  <a:lnTo>
                    <a:pt x="291721" y="197575"/>
                  </a:lnTo>
                  <a:lnTo>
                    <a:pt x="290296" y="190512"/>
                  </a:lnTo>
                  <a:lnTo>
                    <a:pt x="291721" y="183449"/>
                  </a:lnTo>
                  <a:lnTo>
                    <a:pt x="295606" y="177680"/>
                  </a:lnTo>
                  <a:lnTo>
                    <a:pt x="301371" y="173790"/>
                  </a:lnTo>
                  <a:lnTo>
                    <a:pt x="308432" y="172364"/>
                  </a:lnTo>
                  <a:lnTo>
                    <a:pt x="315495" y="173790"/>
                  </a:lnTo>
                  <a:lnTo>
                    <a:pt x="321263" y="177680"/>
                  </a:lnTo>
                  <a:lnTo>
                    <a:pt x="325153" y="183449"/>
                  </a:lnTo>
                  <a:lnTo>
                    <a:pt x="326580" y="190512"/>
                  </a:lnTo>
                  <a:close/>
                </a:path>
                <a:path w="399414" h="318134">
                  <a:moveTo>
                    <a:pt x="308432" y="244944"/>
                  </a:moveTo>
                  <a:lnTo>
                    <a:pt x="308432" y="208661"/>
                  </a:lnTo>
                </a:path>
              </a:pathLst>
            </a:custGeom>
            <a:ln w="12649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5426425" y="7475170"/>
            <a:ext cx="408305" cy="252095"/>
            <a:chOff x="5426425" y="7634960"/>
            <a:chExt cx="408305" cy="252095"/>
          </a:xfrm>
        </p:grpSpPr>
        <p:sp>
          <p:nvSpPr>
            <p:cNvPr id="31" name="object 31"/>
            <p:cNvSpPr/>
            <p:nvPr/>
          </p:nvSpPr>
          <p:spPr>
            <a:xfrm>
              <a:off x="5426425" y="7880608"/>
              <a:ext cx="408305" cy="0"/>
            </a:xfrm>
            <a:custGeom>
              <a:avLst/>
              <a:gdLst/>
              <a:ahLst/>
              <a:cxnLst/>
              <a:rect l="l" t="t" r="r" b="b"/>
              <a:pathLst>
                <a:path w="408304">
                  <a:moveTo>
                    <a:pt x="0" y="0"/>
                  </a:moveTo>
                  <a:lnTo>
                    <a:pt x="407708" y="0"/>
                  </a:lnTo>
                </a:path>
              </a:pathLst>
            </a:custGeom>
            <a:ln w="12700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470740" y="7641310"/>
              <a:ext cx="319405" cy="212725"/>
            </a:xfrm>
            <a:custGeom>
              <a:avLst/>
              <a:gdLst/>
              <a:ahLst/>
              <a:cxnLst/>
              <a:rect l="l" t="t" r="r" b="b"/>
              <a:pathLst>
                <a:path w="319404" h="212725">
                  <a:moveTo>
                    <a:pt x="319074" y="0"/>
                  </a:moveTo>
                  <a:lnTo>
                    <a:pt x="0" y="0"/>
                  </a:lnTo>
                  <a:lnTo>
                    <a:pt x="0" y="212712"/>
                  </a:lnTo>
                  <a:lnTo>
                    <a:pt x="319074" y="212712"/>
                  </a:lnTo>
                  <a:lnTo>
                    <a:pt x="319074" y="0"/>
                  </a:lnTo>
                  <a:close/>
                </a:path>
                <a:path w="319404" h="212725">
                  <a:moveTo>
                    <a:pt x="62039" y="62039"/>
                  </a:moveTo>
                  <a:lnTo>
                    <a:pt x="97497" y="97485"/>
                  </a:lnTo>
                </a:path>
                <a:path w="319404" h="212725">
                  <a:moveTo>
                    <a:pt x="62039" y="62039"/>
                  </a:moveTo>
                  <a:lnTo>
                    <a:pt x="88633" y="62039"/>
                  </a:lnTo>
                </a:path>
                <a:path w="319404" h="212725">
                  <a:moveTo>
                    <a:pt x="62039" y="62039"/>
                  </a:moveTo>
                  <a:lnTo>
                    <a:pt x="62039" y="88620"/>
                  </a:lnTo>
                </a:path>
              </a:pathLst>
            </a:custGeom>
            <a:ln w="12700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/>
          <p:nvPr/>
        </p:nvSpPr>
        <p:spPr>
          <a:xfrm>
            <a:off x="0" y="0"/>
            <a:ext cx="4565015" cy="249554"/>
          </a:xfrm>
          <a:custGeom>
            <a:avLst/>
            <a:gdLst/>
            <a:ahLst/>
            <a:cxnLst/>
            <a:rect l="l" t="t" r="r" b="b"/>
            <a:pathLst>
              <a:path w="4565015" h="249554">
                <a:moveTo>
                  <a:pt x="4426200" y="0"/>
                </a:moveTo>
                <a:lnTo>
                  <a:pt x="0" y="0"/>
                </a:lnTo>
                <a:lnTo>
                  <a:pt x="0" y="249234"/>
                </a:lnTo>
                <a:lnTo>
                  <a:pt x="4564607" y="249234"/>
                </a:lnTo>
                <a:lnTo>
                  <a:pt x="4426200" y="0"/>
                </a:lnTo>
                <a:close/>
              </a:path>
            </a:pathLst>
          </a:custGeom>
          <a:solidFill>
            <a:srgbClr val="5557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152649" y="4692665"/>
            <a:ext cx="0" cy="4908550"/>
          </a:xfrm>
          <a:custGeom>
            <a:avLst/>
            <a:gdLst/>
            <a:ahLst/>
            <a:cxnLst/>
            <a:rect l="l" t="t" r="r" b="b"/>
            <a:pathLst>
              <a:path h="4908550">
                <a:moveTo>
                  <a:pt x="0" y="0"/>
                </a:moveTo>
                <a:lnTo>
                  <a:pt x="0" y="4908537"/>
                </a:lnTo>
              </a:path>
            </a:pathLst>
          </a:custGeom>
          <a:ln w="3175">
            <a:solidFill>
              <a:srgbClr val="5557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Picture 43" descr="Icon&#10;&#10;Description automatically generated">
            <a:extLst>
              <a:ext uri="{FF2B5EF4-FFF2-40B4-BE49-F238E27FC236}">
                <a16:creationId xmlns:a16="http://schemas.microsoft.com/office/drawing/2014/main" id="{64F99CE3-67CE-B846-9EC3-07107CE9017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796" y="533400"/>
            <a:ext cx="1871204" cy="339118"/>
          </a:xfrm>
          <a:prstGeom prst="rect">
            <a:avLst/>
          </a:prstGeom>
        </p:spPr>
      </p:pic>
      <p:pic>
        <p:nvPicPr>
          <p:cNvPr id="28" name="Picture 27" descr="A logo for a company&#10;&#10;Description automatically generated">
            <a:extLst>
              <a:ext uri="{FF2B5EF4-FFF2-40B4-BE49-F238E27FC236}">
                <a16:creationId xmlns:a16="http://schemas.microsoft.com/office/drawing/2014/main" id="{FE9A1820-A63A-7B8F-DAF4-16FE6C6B12D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860" y="218043"/>
            <a:ext cx="1034714" cy="9698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7c62ac-fe6b-4a88-9c27-ea80d4a3678b">
      <Terms xmlns="http://schemas.microsoft.com/office/infopath/2007/PartnerControls"/>
    </lcf76f155ced4ddcb4097134ff3c332f>
    <TaxCatchAll xmlns="0c7d7be0-2e41-4b4f-bc57-f9bf28e821f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2163BC190FDF409AA8E563FD2B7583" ma:contentTypeVersion="12" ma:contentTypeDescription="Create a new document." ma:contentTypeScope="" ma:versionID="8a98df5aeba085e8446ebe70bf85fdb1">
  <xsd:schema xmlns:xsd="http://www.w3.org/2001/XMLSchema" xmlns:xs="http://www.w3.org/2001/XMLSchema" xmlns:p="http://schemas.microsoft.com/office/2006/metadata/properties" xmlns:ns2="637c62ac-fe6b-4a88-9c27-ea80d4a3678b" xmlns:ns3="0c7d7be0-2e41-4b4f-bc57-f9bf28e821fd" targetNamespace="http://schemas.microsoft.com/office/2006/metadata/properties" ma:root="true" ma:fieldsID="72f6a0e951081c369c127e218036a21f" ns2:_="" ns3:_="">
    <xsd:import namespace="637c62ac-fe6b-4a88-9c27-ea80d4a3678b"/>
    <xsd:import namespace="0c7d7be0-2e41-4b4f-bc57-f9bf28e821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c62ac-fe6b-4a88-9c27-ea80d4a367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f1b9774-d7ad-4211-b92f-f6a9cc337b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d7be0-2e41-4b4f-bc57-f9bf28e821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77f7d38-55d8-409d-a552-1a873429f756}" ma:internalName="TaxCatchAll" ma:showField="CatchAllData" ma:web="0c7d7be0-2e41-4b4f-bc57-f9bf28e821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58CCDD-F7FD-4697-87F4-7EFCBF2B2CF0}">
  <ds:schemaRefs>
    <ds:schemaRef ds:uri="http://purl.org/dc/dcmitype/"/>
    <ds:schemaRef ds:uri="http://purl.org/dc/terms/"/>
    <ds:schemaRef ds:uri="32ca9c97-8a8e-4820-b8c8-417fa0ad9c69"/>
    <ds:schemaRef ds:uri="http://schemas.microsoft.com/office/2006/documentManagement/types"/>
    <ds:schemaRef ds:uri="http://schemas.openxmlformats.org/package/2006/metadata/core-properties"/>
    <ds:schemaRef ds:uri="7ee0ca0f-3a31-4dcb-ab8a-a95449dd0e1d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CB06E81-7BD5-4EBF-A131-14E84A54C0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A763A5-67F3-4819-893E-5BC406C111A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551</Words>
  <Application>Microsoft Office PowerPoint</Application>
  <PresentationFormat>Custom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Gill Sans MT</vt:lpstr>
      <vt:lpstr>Symbol</vt:lpstr>
      <vt:lpstr>Trebuchet MS</vt:lpstr>
      <vt:lpstr>Office Theme</vt:lpstr>
      <vt:lpstr>The time is now: Let’s talk about estate planning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time is now: Let’s talk about estate planning</dc:title>
  <dc:creator>Matt Morris</dc:creator>
  <cp:lastModifiedBy>Rachel Anibal</cp:lastModifiedBy>
  <cp:revision>3</cp:revision>
  <cp:lastPrinted>2022-02-10T17:37:02Z</cp:lastPrinted>
  <dcterms:created xsi:type="dcterms:W3CDTF">2021-09-17T14:43:26Z</dcterms:created>
  <dcterms:modified xsi:type="dcterms:W3CDTF">2024-03-04T04:09:22Z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2021-06-25T00:00:00Z</vt:filetime>
  </property>
  <property fmtid="{D5CDD505-2E9C-101B-9397-08002B2CF9AE}" pid="3" name="Creator">
    <vt:lpwstr>Adobe InDesign 16.2 (Macintosh)</vt:lpwstr>
  </property>
  <property fmtid="{D5CDD505-2E9C-101B-9397-08002B2CF9AE}" pid="4" name="LastSaved">
    <vt:filetime>2021-09-17T00:00:00Z</vt:filetime>
  </property>
  <property fmtid="{D5CDD505-2E9C-101B-9397-08002B2CF9AE}" pid="5" name="ContentTypeId">
    <vt:lpwstr>0x010100C02163BC190FDF409AA8E563FD2B7583</vt:lpwstr>
  </property>
</Properties>
</file>